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5" r:id="rId5"/>
    <p:sldId id="266" r:id="rId6"/>
    <p:sldId id="259" r:id="rId7"/>
    <p:sldId id="267" r:id="rId8"/>
    <p:sldId id="264" r:id="rId9"/>
    <p:sldId id="268" r:id="rId10"/>
    <p:sldId id="260" r:id="rId11"/>
    <p:sldId id="261" r:id="rId12"/>
    <p:sldId id="262" r:id="rId13"/>
    <p:sldId id="263"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FCF9488-EE4B-476B-A6F3-3EBF295E2AE1}" type="datetimeFigureOut">
              <a:rPr lang="en-US" smtClean="0"/>
              <a:t>11/18/2013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7737E73-841F-43F5-A5BC-78E6278C11C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F9488-EE4B-476B-A6F3-3EBF295E2AE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F9488-EE4B-476B-A6F3-3EBF295E2AE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CF9488-EE4B-476B-A6F3-3EBF295E2AE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FCF9488-EE4B-476B-A6F3-3EBF295E2AE1}" type="datetimeFigureOut">
              <a:rPr lang="en-US" smtClean="0"/>
              <a:t>11/18/2013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37E73-841F-43F5-A5BC-78E6278C11C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CF9488-EE4B-476B-A6F3-3EBF295E2AE1}"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FCF9488-EE4B-476B-A6F3-3EBF295E2AE1}" type="datetimeFigureOut">
              <a:rPr lang="en-US" smtClean="0"/>
              <a:t>11/18/2013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FCF9488-EE4B-476B-A6F3-3EBF295E2AE1}" type="datetimeFigureOut">
              <a:rPr lang="en-US" smtClean="0"/>
              <a:t>11/18/2013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F9488-EE4B-476B-A6F3-3EBF295E2AE1}" type="datetimeFigureOut">
              <a:rPr lang="en-US" smtClean="0"/>
              <a:t>11/18/2013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FCF9488-EE4B-476B-A6F3-3EBF295E2AE1}"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37E73-841F-43F5-A5BC-78E6278C11C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FCF9488-EE4B-476B-A6F3-3EBF295E2AE1}" type="datetimeFigureOut">
              <a:rPr lang="en-US" smtClean="0"/>
              <a:t>11/18/2013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7737E73-841F-43F5-A5BC-78E6278C11C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FCF9488-EE4B-476B-A6F3-3EBF295E2AE1}" type="datetimeFigureOut">
              <a:rPr lang="en-US" smtClean="0"/>
              <a:t>11/18/2013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7737E73-841F-43F5-A5BC-78E6278C11C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9600" dirty="0" smtClean="0">
                <a:effectLst>
                  <a:outerShdw blurRad="38100" dist="38100" dir="2700000" algn="tl">
                    <a:srgbClr val="000000">
                      <a:alpha val="43137"/>
                    </a:srgbClr>
                  </a:outerShdw>
                </a:effectLst>
              </a:rPr>
              <a:t>CORAL REEFS</a:t>
            </a:r>
            <a:endParaRPr lang="en-US" sz="9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to Corals</a:t>
            </a:r>
            <a:endParaRPr lang="en-US" dirty="0"/>
          </a:p>
        </p:txBody>
      </p:sp>
      <p:sp>
        <p:nvSpPr>
          <p:cNvPr id="3" name="Content Placeholder 2"/>
          <p:cNvSpPr>
            <a:spLocks noGrp="1"/>
          </p:cNvSpPr>
          <p:nvPr>
            <p:ph idx="1"/>
          </p:nvPr>
        </p:nvSpPr>
        <p:spPr/>
        <p:txBody>
          <a:bodyPr/>
          <a:lstStyle/>
          <a:p>
            <a:r>
              <a:rPr lang="en-US" b="1" dirty="0" smtClean="0"/>
              <a:t>Coral bleaching as a result of climate change (global warming)</a:t>
            </a:r>
            <a:r>
              <a:rPr lang="en-US" dirty="0" smtClean="0"/>
              <a:t>: </a:t>
            </a:r>
            <a:r>
              <a:rPr lang="en-US" dirty="0" smtClean="0"/>
              <a:t>Global warming is caused by the accumulation of carbon dioxide and other heat-trapping gasses in the atmosphere. These gases act as a blanket, preventing the heat of the sun to escape through our atmosphere.  C</a:t>
            </a:r>
            <a:r>
              <a:rPr lang="en-US" dirty="0" smtClean="0"/>
              <a:t>oral reefs expels coral polyps from the corals when water temperature rises above 2</a:t>
            </a:r>
            <a:r>
              <a:rPr lang="en-US" baseline="30000" dirty="0" smtClean="0"/>
              <a:t>0</a:t>
            </a:r>
            <a:r>
              <a:rPr lang="en-US" dirty="0" smtClean="0"/>
              <a:t>C so the corals appear bleached and the corals eventually die.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en-US" b="1" dirty="0" smtClean="0"/>
              <a:t>Rising sea levels: </a:t>
            </a:r>
            <a:r>
              <a:rPr lang="en-US" dirty="0" smtClean="0"/>
              <a:t>As a result of the excess heat due to climate change ice caps in polar regions melt causing sea levels to rise. This rise in sea level makes the coral reefs unable to photosynthesize as light cannot travel far in deep waters and they die. Also a rise in sea level may decrease the temperature of the water causing the coral polyps to die</a:t>
            </a:r>
          </a:p>
          <a:p>
            <a:pPr>
              <a:buNone/>
            </a:pPr>
            <a:endParaRPr lang="en-US" dirty="0" smtClean="0"/>
          </a:p>
          <a:p>
            <a:r>
              <a:rPr lang="en-US" b="1" dirty="0" smtClean="0"/>
              <a:t>Excess Carbon Dioxide: </a:t>
            </a:r>
            <a:r>
              <a:rPr lang="en-US" dirty="0" smtClean="0"/>
              <a:t>when excess Carbon dioxide enter the ocean two things can occur – </a:t>
            </a:r>
          </a:p>
          <a:p>
            <a:pPr marL="1154430" lvl="2" indent="-514350">
              <a:buFont typeface="+mj-lt"/>
              <a:buAutoNum type="arabicPeriod"/>
            </a:pPr>
            <a:r>
              <a:rPr lang="en-US" dirty="0" smtClean="0"/>
              <a:t>Carbon dioxide will suffocate the coral polyps in the ocean </a:t>
            </a:r>
          </a:p>
          <a:p>
            <a:pPr marL="1154430" lvl="2" indent="-514350">
              <a:buFont typeface="+mj-lt"/>
              <a:buAutoNum type="arabicPeriod"/>
            </a:pPr>
            <a:r>
              <a:rPr lang="en-US" dirty="0" smtClean="0"/>
              <a:t>Carbon dioxide will acidify the waters thereby inhibiting the ability of the coral polyps to secrete calcium carbonate to make up its skeleton</a:t>
            </a:r>
            <a:r>
              <a:rPr lang="en-US" dirty="0" smtClean="0"/>
              <a:t>	</a:t>
            </a:r>
            <a:r>
              <a:rPr lang="en-US"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b="1" dirty="0" smtClean="0"/>
              <a:t>Water Pollution</a:t>
            </a:r>
            <a:r>
              <a:rPr lang="en-US" dirty="0" smtClean="0"/>
              <a:t>: </a:t>
            </a:r>
            <a:r>
              <a:rPr lang="en-US" dirty="0" smtClean="0"/>
              <a:t>oil, gas and pesticide contamination poisons coral and marine life. Reefs are harmed when human, animal waste and/or fertilizer is dumped into the ocean or when river systems carry these pollutants to reef waters. These pollutants increase the level of nitrogen around coral reefs, causing an overgrowth of algae, which smothers reefs by cutting off their sunlight.</a:t>
            </a:r>
            <a:r>
              <a:rPr lang="en-US" dirty="0" smtClean="0"/>
              <a:t>  Plastic bags may also smother coral reefs. </a:t>
            </a:r>
          </a:p>
          <a:p>
            <a:pPr>
              <a:buNone/>
            </a:pPr>
            <a:endParaRPr lang="en-US" dirty="0" smtClean="0"/>
          </a:p>
          <a:p>
            <a:r>
              <a:rPr lang="en-US" b="1" dirty="0" smtClean="0"/>
              <a:t>Sedimentation:  </a:t>
            </a:r>
            <a:r>
              <a:rPr lang="en-US" dirty="0" smtClean="0"/>
              <a:t>particles </a:t>
            </a:r>
            <a:r>
              <a:rPr lang="en-US" dirty="0" smtClean="0"/>
              <a:t>end up in the ocean and cover coral reefs. This 'smothers' coral and deprives it of the light it needs to survive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b="1" dirty="0" smtClean="0"/>
              <a:t>Destructive Fishing Practices:</a:t>
            </a:r>
            <a:r>
              <a:rPr lang="en-US" b="1" dirty="0" smtClean="0"/>
              <a:t> </a:t>
            </a:r>
            <a:r>
              <a:rPr lang="en-US" dirty="0" smtClean="0"/>
              <a:t>Overfishing is another leading cause for coral reef degradation. Often, too many fish are taken from one reef to sustain a population in that area. Poor fishing practices, such as banging on the reef with </a:t>
            </a:r>
            <a:r>
              <a:rPr lang="en-US" dirty="0" smtClean="0"/>
              <a:t>sticks, </a:t>
            </a:r>
            <a:r>
              <a:rPr lang="en-US" dirty="0" smtClean="0"/>
              <a:t>destroy coral formations that normally function as fish habitat. In some instances, people fish with explosives (blast fishing), which blast apart the surrounding coral.</a:t>
            </a:r>
            <a:r>
              <a:rPr lang="en-US" dirty="0" smtClean="0"/>
              <a:t> </a:t>
            </a:r>
          </a:p>
          <a:p>
            <a:pPr>
              <a:buNone/>
            </a:pPr>
            <a:endParaRPr lang="en-US" dirty="0" smtClean="0"/>
          </a:p>
          <a:p>
            <a:r>
              <a:rPr lang="en-US" b="1" dirty="0" smtClean="0"/>
              <a:t>Coral Mining: </a:t>
            </a:r>
            <a:r>
              <a:rPr lang="en-US" dirty="0" smtClean="0"/>
              <a:t>Sometimes </a:t>
            </a:r>
            <a:r>
              <a:rPr lang="en-US" dirty="0" smtClean="0"/>
              <a:t>coral pieces are removed for use as bricks or road-fill. Or, sand and limestone from coral reefs are made into cement for new buildings. </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r>
              <a:rPr lang="en-US" b="1" dirty="0" smtClean="0"/>
              <a:t>Careless Tourism: </a:t>
            </a:r>
            <a:r>
              <a:rPr lang="en-US" dirty="0" smtClean="0"/>
              <a:t>Tourist resorts that empty their sewage directly into the water surrounding coral reefs </a:t>
            </a:r>
            <a:r>
              <a:rPr lang="en-US" dirty="0" smtClean="0"/>
              <a:t>contribute </a:t>
            </a:r>
            <a:r>
              <a:rPr lang="en-US" dirty="0" smtClean="0"/>
              <a:t>to coral reef degradation. Wastes kept in poorly maintained septic tanks can also leak into surrounding ground water, eventually seeping out to the reefs. Careless boating, diving, snorkeling and fishing can also damage coral reefs. Whenever people grab, kick, walk on, or stir up sediment in the reefs, they contribute to coral reef destruction. Corals are also harmed or killed when people drop anchors on them or when people collect coral.</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ownload (5).jpg"/>
          <p:cNvPicPr>
            <a:picLocks noGrp="1" noChangeAspect="1"/>
          </p:cNvPicPr>
          <p:nvPr>
            <p:ph idx="1"/>
          </p:nvPr>
        </p:nvPicPr>
        <p:blipFill>
          <a:blip r:embed="rId2" cstate="print"/>
          <a:stretch>
            <a:fillRect/>
          </a:stretch>
        </p:blipFill>
        <p:spPr>
          <a:xfrm>
            <a:off x="0" y="0"/>
            <a:ext cx="4572000" cy="3276600"/>
          </a:xfrm>
        </p:spPr>
      </p:pic>
      <p:pic>
        <p:nvPicPr>
          <p:cNvPr id="5" name="Picture 4" descr="download (6).jpg"/>
          <p:cNvPicPr>
            <a:picLocks noChangeAspect="1"/>
          </p:cNvPicPr>
          <p:nvPr/>
        </p:nvPicPr>
        <p:blipFill>
          <a:blip r:embed="rId3" cstate="print"/>
          <a:stretch>
            <a:fillRect/>
          </a:stretch>
        </p:blipFill>
        <p:spPr>
          <a:xfrm>
            <a:off x="0" y="3276600"/>
            <a:ext cx="4572000" cy="3581400"/>
          </a:xfrm>
          <a:prstGeom prst="rect">
            <a:avLst/>
          </a:prstGeom>
        </p:spPr>
      </p:pic>
      <p:pic>
        <p:nvPicPr>
          <p:cNvPr id="6" name="Picture 5" descr="images (4).jpg"/>
          <p:cNvPicPr>
            <a:picLocks noChangeAspect="1"/>
          </p:cNvPicPr>
          <p:nvPr/>
        </p:nvPicPr>
        <p:blipFill>
          <a:blip r:embed="rId4" cstate="print"/>
          <a:stretch>
            <a:fillRect/>
          </a:stretch>
        </p:blipFill>
        <p:spPr>
          <a:xfrm>
            <a:off x="4572000" y="0"/>
            <a:ext cx="4572000" cy="3276600"/>
          </a:xfrm>
          <a:prstGeom prst="rect">
            <a:avLst/>
          </a:prstGeom>
        </p:spPr>
      </p:pic>
      <p:pic>
        <p:nvPicPr>
          <p:cNvPr id="7" name="Picture 6" descr="images (3).jpg"/>
          <p:cNvPicPr>
            <a:picLocks noChangeAspect="1"/>
          </p:cNvPicPr>
          <p:nvPr/>
        </p:nvPicPr>
        <p:blipFill>
          <a:blip r:embed="rId5" cstate="print"/>
          <a:stretch>
            <a:fillRect/>
          </a:stretch>
        </p:blipFill>
        <p:spPr>
          <a:xfrm>
            <a:off x="4572000" y="3276600"/>
            <a:ext cx="4572000" cy="3581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Corals</a:t>
            </a:r>
            <a:endParaRPr lang="en-US" dirty="0"/>
          </a:p>
        </p:txBody>
      </p:sp>
      <p:sp>
        <p:nvSpPr>
          <p:cNvPr id="3" name="Content Placeholder 2"/>
          <p:cNvSpPr>
            <a:spLocks noGrp="1"/>
          </p:cNvSpPr>
          <p:nvPr>
            <p:ph idx="1"/>
          </p:nvPr>
        </p:nvSpPr>
        <p:spPr/>
        <p:txBody>
          <a:bodyPr/>
          <a:lstStyle/>
          <a:p>
            <a:r>
              <a:rPr lang="en-US" dirty="0" smtClean="0"/>
              <a:t>Adds to the aesthetic value of the sea. This gives foreign exchange in the tourism industry.</a:t>
            </a:r>
          </a:p>
          <a:p>
            <a:pPr>
              <a:buNone/>
            </a:pPr>
            <a:endParaRPr lang="en-US" dirty="0" smtClean="0"/>
          </a:p>
          <a:p>
            <a:r>
              <a:rPr lang="en-US" dirty="0" smtClean="0"/>
              <a:t>Provides a home for fishes and a safe ‘breeding’ ground for the fishes thereby aiding the fishing industry which generates Gross Domestic Product.</a:t>
            </a:r>
          </a:p>
          <a:p>
            <a:pPr>
              <a:buNone/>
            </a:pPr>
            <a:endParaRPr lang="en-US" dirty="0" smtClean="0"/>
          </a:p>
          <a:p>
            <a:r>
              <a:rPr lang="en-US" dirty="0" smtClean="0"/>
              <a:t>Protects the coast from erosion. Corals acts and wave breakers  by decreasing the velocity and energy of the wave and thereby the level of erosion is decreased.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r>
              <a:rPr lang="en-US" dirty="0" smtClean="0"/>
              <a:t>Coral reef sediments provides the material for white sandy beaches, spits (e.g. </a:t>
            </a:r>
            <a:r>
              <a:rPr lang="en-US" dirty="0" err="1" smtClean="0"/>
              <a:t>Palisadoes</a:t>
            </a:r>
            <a:r>
              <a:rPr lang="en-US" dirty="0" smtClean="0"/>
              <a:t> Spit) and bars. This occurs as breaking waves erode or breakup the coral reefs carrying sediments for the development of coastal features</a:t>
            </a:r>
          </a:p>
          <a:p>
            <a:endParaRPr lang="en-US" dirty="0" smtClean="0"/>
          </a:p>
          <a:p>
            <a:r>
              <a:rPr lang="en-US" dirty="0" smtClean="0"/>
              <a:t>Medicinal Purposes: Boulder corals are used as models for bone implants, several important drugs have already been developed from chemicals found in coral reefs. These drugs treat a range of different ailments e.g. cardiovascular diseases, ulcers, </a:t>
            </a:r>
            <a:r>
              <a:rPr lang="en-US" dirty="0" smtClean="0"/>
              <a:t>leukemia </a:t>
            </a:r>
            <a:r>
              <a:rPr lang="en-US" dirty="0" smtClean="0"/>
              <a:t>and skin cancers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lstStyle/>
          <a:p>
            <a:r>
              <a:rPr lang="en-US" dirty="0" smtClean="0"/>
              <a:t>Coral reefs are a habitat for many marine organisms and also increases biodiversity. </a:t>
            </a:r>
            <a:r>
              <a:rPr lang="en-US" dirty="0" smtClean="0"/>
              <a:t> </a:t>
            </a:r>
            <a:r>
              <a:rPr lang="en-US" dirty="0" smtClean="0"/>
              <a:t>The </a:t>
            </a:r>
            <a:r>
              <a:rPr lang="en-US" dirty="0" smtClean="0"/>
              <a:t>variety of species living on coral reefs is greater than almost anywhere else in the world</a:t>
            </a:r>
            <a:r>
              <a:rPr lang="en-US" dirty="0" smtClean="0"/>
              <a:t>.</a:t>
            </a:r>
          </a:p>
          <a:p>
            <a:endParaRPr lang="en-US" dirty="0" smtClean="0"/>
          </a:p>
          <a:p>
            <a:endParaRPr lang="en-US" dirty="0"/>
          </a:p>
        </p:txBody>
      </p:sp>
      <p:pic>
        <p:nvPicPr>
          <p:cNvPr id="4" name="Picture 3" descr="Coral-Reef.jpg"/>
          <p:cNvPicPr>
            <a:picLocks noChangeAspect="1"/>
          </p:cNvPicPr>
          <p:nvPr/>
        </p:nvPicPr>
        <p:blipFill>
          <a:blip r:embed="rId2" cstate="print"/>
          <a:stretch>
            <a:fillRect/>
          </a:stretch>
        </p:blipFill>
        <p:spPr>
          <a:xfrm>
            <a:off x="0" y="2743200"/>
            <a:ext cx="9144000" cy="426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Corals 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Coral reefs are underwater structures made from calcium carbonate </a:t>
            </a:r>
            <a:r>
              <a:rPr lang="en-US" dirty="0" smtClean="0"/>
              <a:t>secreted by coral polyps.</a:t>
            </a:r>
          </a:p>
          <a:p>
            <a:pPr>
              <a:buNone/>
            </a:pPr>
            <a:endParaRPr lang="en-US" dirty="0" smtClean="0"/>
          </a:p>
          <a:p>
            <a:r>
              <a:rPr lang="en-US" dirty="0" smtClean="0"/>
              <a:t>Although </a:t>
            </a:r>
            <a:r>
              <a:rPr lang="en-US" dirty="0" smtClean="0"/>
              <a:t>coral is often mistaken for a rock or a plant, it is actually composed of tiny, fragile animals called coral polyps. When people say coral, they are referring to these little animals and the skeletons they leave behind after they die</a:t>
            </a:r>
            <a:r>
              <a:rPr lang="en-US" dirty="0" smtClean="0"/>
              <a:t>.</a:t>
            </a:r>
          </a:p>
          <a:p>
            <a:pPr>
              <a:buNone/>
            </a:pPr>
            <a:endParaRPr lang="en-US" dirty="0" smtClean="0"/>
          </a:p>
          <a:p>
            <a:r>
              <a:rPr lang="en-US" dirty="0" smtClean="0"/>
              <a:t>Corals need sunlight, clear  water, warm water temperature, clean water and salt water to survive.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xQTEhUUExQWFhUXGRwaGBgYGRwaGxgbGBscHB8dHhodHCggHBwlHBgaIjEhJSkrLi4uGB8zODMsNygtLisBCgoKDg0OGxAQGzQkICQvLCwwNCwsLDIvNCwsLDQsLDQvLCwsNCw0LDQsLCwsLDQsLCwsLDQsLCwsLCwsLCwsLP/AABEIAOgA2gMBIgACEQEDEQH/xAAbAAACAgMBAAAAAAAAAAAAAAAEBQIDAAEGB//EADwQAAECBQIDBQcDAwMEAwAAAAECEQADBCExEkEFUWETInGBkQYyQqGxwfBS0eEUcvEVI5IzYoLiBxZT/8QAGgEAAgMBAQAAAAAAAAAAAAAAAgMBBAUABv/EADARAAICAQMCBQIFBAMAAAAAAAABAhEhAxIxBEETIlFhcTKBBUKx0fAjkaHBFOHx/9oADAMBAAIRAxEAPwDt51OCLvbYWeBv9PQ4WR7uxJi2fxlALJBUfl4wtqOIuSFFhuIvuaWTxMYN4LeKVKAnV2hS2WvaFk72jCEpEslRULPkQp4lR6lNLdT8t4FR7O1JUFaDz5xCTkPjpwSyxjxDidQjSskBW4EU0XGJpf8A3GOSVddoGHCatd1ApD3KjtzgpPslM0komdp4WbxiNjG1ppZZlL7SGUrdT846PhNUmoLqQH0uP5Ec9I9lai5IuMDnDyglz5ag8kkixZmaCUWhWooP6R9NlFgyQDsCYUcQowZomISAsBiHseogz/UCopHZKHiD9YKkU+pWopcDD2aOyJXlYmkVkzVoUGJwSMQYVgKZc1zuABBKqderVYg7co1M4YhSiS/l/EDRO5CvjFVKlpExKUlWHYWi7gnEzODp0uDfa0HI4LI06dAIyQbxGm4NJknUh0+pA8on7k3FqjVZRhawtafdx184pn8UKCHlliWfNoYqlkd4FxygWVUOWMsi9g4fxaIshe5zvtRWlKkgBTKzYwbTqE2WnQvSWFjHQKGSWZt9oVDhqPeQhIWVXbHjEY7BKVpIupuJEzdF1MLkC0XVfEEsQT5RJR7NtKXJsWtA81HaEWKdjZzHUQ6Yjqu01jsy4OXZx5Ziqtqys6JaSSLG9gYb/wCkaVKWSwd3Icj9obcN4dJLrGlWrKubRKSDTzgX8M4eShIPdIFmLQ3kUpAa58S7xeiSASx8uXhF4LZgqAq3kUVtPOKSEJQk7En7ARBdIuXLVMKtcwJLACzt84ZTakEO7jpA5rBpd7c2iLRDXZFfs5UzJshC5yQhathy2PnDG0K6biKFA6V+7m0a/wBXTz+UQpEtX2POqniZCjpVAU6sWpi9z6x6BTcLpJYKilJIyTdv2i6RPpQsEJSSfiYFoLbDh5HrWS4icj7KTF9qCoKYjcFmEdvT1iA5Ciem19oyamaVslKEo57mA5PBAhRK1kuXAwAY5v7CptTdhqpaahPe1S2+cRpUIQSEr9ekUVPEUSgNSrYy8LamdKUdSyUA7Gz9RAbl2OUG1ngeInhTgTEuDh4lxCvElDqv4Qvp0SraG75ZLNf9jA1XQqExkgkEXfB88REnSOjFNjGi9oELRqHmCYOp69CxnO3KE1NwoIUdR3cJAx1J3g1CNI2foG+cUdX8R09PCyW4dDKfsX1ExWoaSNO/OISEgE6SXa4jU9CgBm/K8UGoKSHJc4Cg3KKOr+I6rfFItafQQ9bYXNOHJ8BGO4uVDk8DCWrXkB+Qe3+ftFvZvYsfEN84rS6rW3fUx3/F0q4LVr0jOodRj0hUmhmJVaYCCX7wvfkoE48IMpZ4VizW8/3iCGDhz4Fj8oOP4nqJW3/gCXQxukjBTKWCleFBidWOotEqWUZSNCikhrEfvE1TNKmNj0wf2iiulJmI0OtuaBceFouaP4nG9s1/Pgq6nRS5RlBxGWVlOoarsk29CYjxjihl4TYj3tVgrlCSs9mDqC5Uw2+Fe/8A5Jx6Qs4wKtOvVL/2gCToYptkkj7xe0+o09T6WJ/4zTLpftMpEzS9iWKX3PWO7oCiWhKQwe7C7mPHuH8ImTl6gm3wj7x6HwelmSxqVMTMVgAOw6A4MWEmgdeEI/Swit4lOMxkDSBzYvDDhvGEzO4ogL6YLRGsnJUgpXpBUGAfveUbpKRKEgjYMzAep3jhFqi2pUX0pZXNg2mE/GuJpQhtaCf072+8Op8wBJZ7cv23jiq8JJJUnfO/50juQoLIvncfOtKkJUl7K5Hyg5NWsgFhC6q9wskhzjnyjUuZUMO5ty/iBafYs7Yten3OjkcEK1lAmqKfjLWfpDSR7PypQcpUptyftDpCTyCRGyFc/k8Ov0KrkxTxLtDLeSohhYAX8I5tFVVFTzUKSg2wbnryjvF0x/UPSBpvDlq+MdLWgazdBRtKqPMq6qWZgCknLJhymkGgrnLdI2Jx4Q6r/ZdRvrS+5POE1b7LTUga5qdL4Duf5gWlCNtj96m1HgqpNU+YnQdKEG6hYtuPEx1KFhNgzYF8QvlStCNMpIt1D23POBpNUCVpWCkjLu4Mef6nqpakqX0o1un6RJW+RtxBauzKksdPLLb23tdoyiUsgGYW5bm/Pl4QLTzSlJJJA57nyiRq0qY6n6M1/WM/U1OL5/nYuR0rwi6oqTLmaV8nB2IcD1uLeEEVBRMSA2oAggg3H5iBZ8ntWKiwHrcX8H6/aB6ymCEFUpSrfC4uN2flnMDvqlp8hLTT5C+IzdKUtYOAQ+Op6fxGS6oKAKVAD8/iAqFIKErUCom4cY5W9Mwwly5bMUJHgNP08BA6upSp4ffH/gS0u3NGCUk3DO9ymxfctg7RpalAhgFtuPeH50imdTn3pRJI+Dn4Hn0jX9XNz2am56T+0Duk88+6B8L0/wAl8+SmdpUD3h8OHxY8sRrvKsO62QcDwilM9JV3nQoZax8xBE6qAIYhXTeDU4yxL/v7ipwa4RVICiWs3P8Ah4ks6gQe8ki4PLFxyimlpgQdSlG+w0sNs5LRrh08S0lJUCpyxNrPbwtDIwUfNdASSdrkKQlEpGlEtPQYfmAecUo4OFd6XNUhJuUM+n+YsQh08+RF2PPaLqAgK0qBBzY2J5xsdF10peXVZk9T023MCVLw2XKDqUFkH31M7wVVzUpTc5xEOISkMxu5dibW3iqVIC0OFMBi4NvGNe22Z79RbXSlEOghB3vAdNKKlaSCpW7B/XlDhMhJZ7JbmLiDkT5aC2pAfZw8SqJvsAUPs8lCtSzrL2BAZPgIdBA5CKqtRAdJSGuX5Rz59ppf4YmyKbOq1hrxtKgcGBpKkqdmgGrrFJmAJHd3x9domwk2xpPVpHOKpNSkmyr8oqHEJSgxIv8AOLxSoawABiCa9CqtmgAqUWA26xzNfWKW69KikcsAcuka4nXAK7PVrYs436fZ4hIm9mDsTs7xhdb1Snj8v6s2Oi6Vx87WX+hXw6bqGvToScXufO9olxSlQpIWCQocnIUORG/lFcvi0pQKTtyNjFh4jKCSASG+HIP3jM8TZNs1lpv0yGSp4NlJDDe7er+MLZktCJoUg9y7g5Sdr8vnEpRMy6lMl8bn+OsFTRKSQNCT43Pz5wrxVF+bv92OjptKkbM5B+MgHp/MHU5lqRpcKbnY+oMCmkkrDaND4UmxSfp5GBafhBSolc5+WkNbq/n8oWmoptSr7EtKSpjJQAToDJSBYuLNCmTUTFFQSkkJsXwG6m1x9Yu4hRqSkFCioOAQbEAkXcZ62hhJWNCW5b84LmO6eSF5V5SmmC/iQPEERI1ZCmHg8LKyrmCYEr1JBdj8JbkefSDVmWpjqawtv6mAlpKreCc/JT7QX0BLanFzuDnG2D5RpXDUgJOs62zs46cvOBq+r1KQEgkgnSACTccvS/WCZc4MO1QoNh3H7PD5YgqXPsK2yS5NT6qoA0qlrIG4GoN0I2i2mUlMsgDUr4lHJL38ukSTPQshiU32L+oLwJWpm9sChBKWABDEPfN3Ft2aJjJuNQ5+ciXFN+bA0pZZAsQE8t25eEQTOucv13iU5WlOmYQVcht5wpnVq5a9DarOGBJY9AM2jlubx9xDjuN8ekrmPMStXusc28hzjn6H+qEzRKQSAHOk28y7eUdJw9S13KVAF7kM3kb5hlTzh7urQpJe1gX3/wAxu9H1TaUNRZ7P1MzqNPw26yL1Uc1RBVoQlsFYKiem0czImTp1SZRSGQTrXskbY3j0aZTgsoBKlE5P2YRTOopSQrUUoSq5uA53jT7FGOpXYU0tUVEjQpYZipR0hQ+qucSVRUf6E+iojXcUlqIlylEkD3QQLYfwgT+rQLahb/u/iA3bSUn2D0cdQAEgOtr8vI8oirjaCnRMSxUD3uUbV7MgkHt79EiC5/s4lRRqLaVOSHdTDd4Om+TvIjkuFcbIWUNqKCznbw5x1iuL6UK72pXpmGMng1Ol9MtDnLC5eOP9oZkuVNUlCWQkhwDks5+rRW6vV8PT+cFjp4LX1Kr3JCeAEhKUhRGwDjz3iylqzLNg/P8AzCiTWAh8Pi2ANouky1Lm3NhgW33vHnZKUpnpIaajDI1RUS1EnskknLoBJ9RAvEaOVp1IAQclIPd/4/D5AZiipTPSdIBAOA1m5viCpUuUlP8AuDWdy5A8mhdyg05P+/7D4xXMf8GkTErDpWAesW09LnUsHkQceUUTODoWCqQplfpUXB6Obj1MCUsmbLmMpJFr7pI5uC0ctJNuUaf6hKXlq6DKlcyQrVfQfiF0+e4MFSJq5iXGQbtyO8ap59lv7uBCimqVSlHS4SCwLFmOLjDO3lArTU0/LkK28DuumGXJBNwcnx2+0R4N2qg5T/tn9VvTfO8To+NJIZQbrsftB86fZybHDbwmU6W3aDtksMitIUlSDdP0bF+YaE/CaIrKivCSUjTnuk36RKt4skBkpY/P5wRSVACCd7k5hmn5YPHwQ4yXHcLpylL9mgJJyq7nzN4kmrIyT5HMLqjUpA7PTqGxs/nCw1q0KZaSk8jg+GxH0hDhOa3XYS048D6fIQtyAErNwoWc9efj/MQkVmxOlQ3gaRUagLEef82itdDLWor7VSSr3ksCHDC3kIKKbxJ0/cTKCWA3iHE0ykhiHO4uT5xTSVU1itUtV9yPtn1gWnpOzmOs6hlBP7XvBdTVLUSXCUJ+cWPKlXf2ZWlCuxBfEVswI0nfx28YJM8J0ks2L5xAoShSSzOT0Z+Yi5EywJYtkFjj8+sHF7adlbUgnao2r2iEkkKSWtnBScEfR+cC1tX2wC2PZ+8oKJSz8tsQk9up5SmTMCR3VlJZL+8xGMe784XyeITQgmSFFK8oYEgMdtvOPSaGpv00zMl01ZLZlEjUpchSU8w974ZvhPOFE7ic0KILuCXs/wA94DM9YtMOhKrWDkdXiwVKBmbf+z/2gmm3wWI6T75PcRSy0EFKrjDl4sn1YlJ71z94TcNnKmLVr7h5PcDpBHYt769SAQRsQRsecPMtrORxKmd1yAAzx5tU1AVMOsJUVK32Bc26x2PE+KJ7CYQQ7EDfNo86se/uCb9fwxm9fJuSS7Gp+Gaf1N/AYahATpa790czyi2RKUhRVrBJFwNvnAxokMkkl3uNreWIvCEksVN94yJcY5fJvRrhcBg4y40qOo4t9+cCVqFLHdBc7MfWInhDp1omAkZGlhtu5v4iMk8UmnuM5HL18IHwl9UcjU1+UIoKZcsalzNPRn9b2g1XEQAQV6+TWhbUy536c8i5idNQS03Wok/pdkj7n8zC5xxuk0vgJJetmp/EH5AYA/xiGVHVkoATtkb9fN4kmsSruMGblb0hPSyyZ2lBYZcFvJjmOjFShSx3yS/dcDZFFLmd5LoY3bB8jjyhgqboABAKWZs2gKe5BAOL33gWj4uBZSXH0hMt01afByiNpMiUoEdkkDwZvPIhb/UpkrUBcWseRsL74baJVXGgzJAHSLaSglNrmDUrxIb0zEq9r8RuiNtPKLqSZKNyCD4wv4stE6YlOyCT6hmfrb0g1fDadTnvI/tV+7wuqKASlpUglSTa+QTe5DW6ttHaTjutO2RSvuFzlhLJSAAEvj8/DAaFFTEAEjYcoNUQoBYDnDNmOfpUz0AMhVw48Nn5HpmCjB6kW1kBYHlTNBCRZ3+3PxAgLjMibMShMopJfvXbu36c2gNaanU6pamA8eW2T6RZT8RQbKJSRZ8N0g1F6bTq8C5RxaZSng1QCAFy83GpVvlDT+oMlQQtiCHDHP594gmoStTIPdbPXnElTELLMFBIIch79HwbQU6lyq+BD3XTJ8XWJslQlsGDi7MU9TiOcqOHCTJXNTMBUzrQF3Snchs5jpJ6UKToAA1Agi7soEZjyY6ye8pRcNc/tGx0GovDafYorQcpOnQXxuoKpUsuog46j94DRVJAA0/MQzTPT2JkrFh3kEZBb6Qq/pYueIqWC1DTVNPse/1PACpSpiFB1NqAsLbgxsUc0AJ0jT+pRf5QVUqmJlgiWVHcJLEwdRpVpSpdlEXTsOkWaPNZaE/tJTITSzCQXYANzcN5PHnP+nKV3goC76c+Zbwj0v2tmNSzSzEJ3xkR5xT1bBCSDcPyxz9IzOrf9S16L/Zr/ht+G/n/AETmzdIbBJcc4rVXK1BJAa3vBouFGAdamcXD3fk0XVNWE2mZPIXHnGamlzn2Ny8Usl1OdKjpPdIvcNGJICyHDtkfxbe8BJ4gkjTLTc7nMUTStHevbp6/nhALRlJNe39xmO44mTJgS7d0nS/UX8W3gKbXMXDZZ1XcxKmqO00qIIvi5+0aWgGYByL4I+3OIWnFSVrj/RKkMJKwTcMSGiU2nEo6gbnZ7Bvw5jcxQR8IPU7xUutRvLxCLbVRXIaj3L5a2SVKyfnEKKmlqJWsc2836dflC6oqytTCwG3yFoK7UiWBHU4QxyS4u/kayuwS5Sm/Pf8AHgObWC5Nk7CIU9OVXJYc/wBorrQCNKLtc+UKW6cqkydsbwS7UqDs14lxBXcS+NQ5dYjQzklOkkgjeN8YUez0guSxAByQYmEa1EqBk+xtVSdBIBd/L6RBXE5pDAfKAZdTMlByk6fD9osTx1SvcQ/gzQzwZdkKkvawldUpIdSj4D7wJXSUTyxSRMt302JwRqA961r4e0DoUvW80EE3D4bpB65PeKspPK+0dT0pYAklyVUE0aAAb7j8POL1U6XVMSvv5KWtYfI29YERwsIBKCVuA2osU+e9ucSo9buchtTHeCnFRynaYmT3ZQUSSUrSzYUMZOfB/rHnlfw5YnrSlL99RYcgo28Y7uUkkDSNjbnEuHUSlVKlzkK7IBJRuFFm88YjS6C8pooaur4TbRx1NwxSzqU6UN3ktf62joZfDpRAuMco6zivB01B7iNEwJcLFgehOC/IwqEpCe6od4WPdORYxp7WvpKT6jfl4PS585KByHNoDRxAKwpKhyGX9Y57ifEpq1mUE/CzixJ2f9oF4Dw9bFUxJ1A7O/oNobvbZTcUlkP9rKwhC0BvdBzc35RxBnBgVByC1uX8Q24yla1v2awXLqdw19nhDVzAFB091iW9YzerVtGt+HJVX84CewKiFIV3RdvC8ULla3dRZ7tnwEVyaYHUqWs9R4842pRQGfpcbnrFFra8c/ubMClVcmU4lpJO5N/nFlBUzFZTqSbtlvOB5kxQLhmHR3ixVXNXYOB4ND0nKN8/LCaoaLnoSzs+wG0Dy6rvAnf8xiNU1Hd1kNltz57QdLRKUNIABiu9kXl2GmqwHJnD4w45j7xNZpyB3XhQmpKDpyMM8XSq5j7gis9PU/KMUUM6aXId9IB/wYqXKc92yRA6OLsbJHkP4iNTxVRszP0MD4ereTq9C6fNKu6nwEF0MlEtLrAUTz+0A0ZGdt/rFVTVFam2HziZeXyr7kbbwMptPKmXHdOxH7Qun0i5KwVHUDgjD8uhZ/G8UyTexL9YYpmCYgoJZ/rsfWFx1JRdS7nSi45Raut7oOU7xQmTLQ60ADdsX6QvpJikqKFcyCNj/kF/ODKagIcnbES7hasU0rJVIMyWR8WR0P5aFqpFUi6UEjoX+UHU/Eg5HIkAtyMTlcRWtXeLB8CDjJwi1JXQuSd4KKWeSkqUp/GwDeVt4qk1WtGpDFZ9H5npt5RfNUlUxXxOASOuCPQA+cLKenMt0gEM4T4OWv8A2tDo6dxsTLa2+wTSCYghCrEdXzu+8eloKQhKVAAMAAcOOm0cTwajMyYCRYMN9rs/5kR3M2iSSkhJBSNizjkeca3Q6bVy9TC6+alJR9DUjh6dRVc4LHYjlBCqGWS5QHMZKUhmSwJ2eIGesfC/mI0E6KFFfD6FKPhYm5u7mDpMm5aBlTgVWV4D82gin7pwWPneOQ5Rt+xpdGC4Kfezbo2ecePcZpVComIcAoOm++23SPblEWePMv8A5D4f2c4zW7sy4bmkAF+Vy8UushhSNLoKhqNLucbJdKlG4tytFiy6bfhjSE682OWyCOsY2lmDC3heM6SV++Ddg/59gvtdKfcvvyJiBmTV3DJf83gaWlSbud9nEaTJmkPf5wajattHcFk4LBuSSYtoZatQN2GYhT1ikFlJcddv3gpdeVMlKWJgHGSeKGW2qJpSla7+LPlv8wxMxKbaA3hC40y0sd/3g9ICgH84q6zqtrwGqfJYmrSMI+USXOC0ElIhYmpZZGUj8+xhjKmIwrBhbi4tNnNKuAagnAFjgi8FKoQDqe0bm8PlqHcLGFq0zArQo+mCIlxWpbToi84I1CmU+z/5hlIlPfn9Y1/padIdV9vGI087R3VY+jQGqlNeU7dgFXTqVNJSOQ6uA38eUSqV1AHeB07kfXFoKRxFKfcDnm1oNRWLUHMFLV2tWv3FO6uhTKkBKSoNaw6bRVQTMk7Et9IkLhQH6m9FfxFMmYULIKbEk+TvDYae5OwJSyEKlqTMChcLuDy0gAg/UfxF00KK7DokDJO34OUEuCnSBclJHTf6H5x0ns9wMpUJ04HU/dTYt1LfIfg09LRlKKSMnX6hQtv7B3s/RmTK7PScuTi5bY7WbygmsKWLqWLMdJufLzi2qqtIJCSSNsHyeOe9oOMgyikBRWP+1i/MesaijGKUV2MPzTlb7lvFePiQpkpdgPEwnXxasJLaQHxeCPZ/2bV/1J11HCD7oGxPXpHT/wBH1gNzY7yRdLJfTSEliBqChdXQY8c5gqcMXxgf4iBnAL0gftFM5U1SilCBhwtTaTfADu/48FuwGo26RYZpJZiTzAs8c77f0C5kkEAkSyVKT/2nJboz+Dw1MiexClaSCFBabuWFtL832xBMwOjTNc6k6VHqbWSCdP5eF6q3wcRmn/TmpLk8ZTKYEk3D2iqWStLeUMvaGgEucpAW6GdKv1Bv8jyhZLQE3QolubxjuKcW5c/sz0mnK6a7kpSlIGlSg3wvmITKiYHOq2Q35eM7DX3ibHcwRIOdIdhaGt/m79wqoyjqiSAsWO5DQTJ0oX1b0HL5RQniAI0lF+n5zjJaCpTgX+f1hO1yttVyMSoYzlLHeDtGU89jezxWa9SRpUMRVLn6rxUjpyUc1Q5u+xk6V335v92i2pB7refhEahWD8/zzgmTUo+KC1L2ppXQKbN0CCLmJCZqWTkOw8s/OLvf9wMOcDSZZQtn8DCYxe1t8nSd5LqmalypWBaAKipQsgB2O/SC1SiO6q4Pn+fxAg4UOg2zB6agssBtB1DRJ2MX1igkMMwlTJmoLBRb1ghCylioudhvAy0Fe67Bcm1VkaeWtBZW93bN/wA9YaTtOkFYZIZjuVHZ+ogKfNUoByXBs3gQ3zHpAs51LQ6iAhQLu4CmI57Bx11HlF/Qgpy3sqardUdVwiiKlBRALYbl1cdI7CXMBAt5fggbhtOAkEHztBjLYuyi1mtG1pKkeY15OUmZLIUdJZ9/8RNcth7r9eXO0K6yp0IJBZQw7t4EjEc3wn2lm1hKJQWkhR1EjupGMuH8IOWOSdKO5N+h1tRPGlQULjly8MjwgRNatv8Aov6/tG6WiWZY12U1y73/ABomOHzv/wBU/wDD/wBoDLQPlsmutN0awLMO7dB2fYnpA/CquWhh/UmfMNrm1iXsLJ2t0gmdwtDaAvTbvFmBTcm+2cvG/wD6nSaCnsUsoXLl78lO4ztHbmXowiFqnKUxSw62+rxXUzykq+IgamsS3JhBH+2GSAGTsMADHjiIoRK1EjSlagNV72w8BV8MmmuUcZx7hpqpeso0Tki1wlBALserHA5xwujST6AR7TVU6FJwCHxtbaOF9oOFJmqXMlDSsG6P1HmPLyipraf5ki90uvT2vg4ioslO7Hb86wUJ6UukNqMRqJTEhubvkEQLKQFOFAcgr6QhW1lGnaGNDLBuRZ/WJzagIsi32+8CyiqWwN0nBi+asN1hE92+6wOVGl1WpJ1Z2+0SpsCBkyibm3TNoKkrOq+4HqLfaOklTOyi6cQLZEWypSRdRaA5iQkl7viBKkagn8xeBcE4xXY5NnWUdfJSkDIG8BcZKZg1IOLwkkyb3e+YOVUJSLQnalNbEyHGs2QkVoUNKz1flEKhaB8bnlmJyKVGl1Pi0RmCV1EGnFvCZDxwa/qmFlH0i6kRqJ9X323jcgoHwv4xObOElKl/CkOPk3zLQ7Tj4mEhGpJImpekgZJI/wDEePXHnHQcJ4PIZE0pGotlyxG17WMczw4BYfUlbci5Je7WYj5x0PDq1UuxGpKnII9W6ln9I0tPTjHFGb1cZteVnX9qmzknDM1vHkNni9E8XYuBeEs+mUpAmyAxUl9Ksm1muw2eEns5J4hpXLmS9JUXBWzBPIMWfzixKVIydLTTu3wduuQmZ0IyDbwdtvCAqfhYkP2aAgFetTXB1XLeJ2hkZPdDg6tLHvfUiISCUJAWrUQM845Sfc6UF2ElZWzQXSNSdVmIt0xYxcOOTP0N0y3nvDtCBdQFzvYPEDTJ/QPQRzT9Tk67FdZIStGhZ7p6NfbxvCtPCpj2nKMvKEu5Cma6iXIOfGC6ichij3WFgGJbDjLXhbU1ipYTpSSkuDdtLG7sfBj+8Qmm/kspSXA6lSwkafLf94jOoE6CyQTcgnnCj/V9SylDFWR11XzybeHiFkaU2feBpMJxnFW2DSKV0JUvurAuAXF36B4U8a4WVoWEkpKgzpAtd+dvWHdee6zsTvv/AIhYZkwoskO7an2w7W6esE1EBObadnmFB7M1ksLK1JUAtkgmykl3UFMVJvsRzjcyhKCNQIBba1w4vHpkwpQD2gLgE2uSRs3hCecpU73UghgQ4KknYOPuecJ1dJSynkvaPUaqfmWGcZMQS3IfSJypYHV4Z8bRKlq0atJIdnsWPid9vHlCtbJzZ2N+RxFOelKqlwakJ2rWC5IsWx9/wRUFpFzFw90xSaYFLuH5Y9IreGnljVM2U9o5548oEnDT8QObNFkxKgC20Uy0qOQ5gaauTYSdqiVMsFipJ6/n5iDqinSQFARRJQQ5+X54xKknFSg/ujA+5hf1O12CdoYo4bNZ2ttANRTTg+kBx0vDyp4yyAkQFM4gWffpvC4Oay/0ESm3mhdTyyE6n/DBRoBUy9C9OgM4VYseW+3zEZK4UJ0kpMwoUokJYWJD5J+FwLC9+sNfZr2a/p5rzJqluNRSsvpfOk9Of7Rq9PDarfIjUaduXYU0PDTKUhaCFoyoB2Szkfd/D0dLQpIRqYOp0huThQDb3G++8HV9WkLJ06dCiDZgUnH92R5k9Y3IkvICCCVau1dna5U2LG3mHEPhOV0ylqylOLZ0dNVIICAoBTBh0hjLUQCT8o5xC0AayDYMWy3Qfhh7Rnui7/fPpFy8GHBVILlTUrGRFa0jCgc7RXMp3IYt4Yvf1/eLZMsAM5bZ7/OBt8UPefkmZYGDaNmn6fSK9RGA94I7cQVImLi+cCGbOAmaQkPpclr3sDbIt8oX1c4LtYyzgiw5ZFncjyEPp8gKDG4zq2fpHPBZdASTLQFECxPaaSQ1gSzgnq0ITV0XFG1YLXUwpf8AcDFZYDUbg42PrEeHqmzJp7qu4bkEsLkb7m5+fWGFSrUQlUsnQe7MUmwLfCNyBDGg1rSpwplOXJDjbDWcB2iVNpYGOHqyislKa7OxCQ+VPgnby3imbPWmWQygoBibFnweRPRojVoUg6nKmwDkXA5ZucRHichSpK1IdLi9zYF3NvLEC26thRjCNJC6bxBRsV6r7AbDBYuFEXNmYRRxSaRJ1IJRqSxShk8xkAs3Qg2jVKhaJcoEII1E6ifeTbOSDYDrYRTxKUpczQkHvF7JLDyvZ7Od4mTss6ektyyc2uUld1uopTkFtRcHf4en7RTX1JNlKchX/Tw7i5BNgxa3IQ3MxhoyScvyz4XSbQgr6XVMGt3UWZyMgnbwZoFvJouO0pnVaim4cubO1g1z5wemYyUleS4cNa2Ths/KK5lKlDLbBZnGDYW6gKz97i1NaQoEAnZJN9IJw/yeITV7WHtXoH06wtN+85YEW9Ra7fURKdLYnQS7OXBx4wJwqYZjpGvUrGjUkhxZ7i+x8d4ZGgqdcspSQq6NSgGIctfmA3S+8I1NDTvLF7WnQvou1VPSH1S2JVcBu8oN6JB/8oKLhtadBxY+megiuRw2okTFIKLLubOGA2J3e22OkEroAhZVNAUL6QBm1s/Xa2GjpaUJ5JlSwDhRAXYugFRezhLYJ2cs8TlTFTEsU6NJBIN2Z7Kw7n6YgSXJImFA1kl9R1e+VKCsmwGlix/TzhsqiVTha3dhdyNDEgC/Qkjf5xy0IR4EtruP/Z1a1S5wUlI0THl2uoFIIH/IK646QyVJmTCezCQQ/wDdcC18XH+IX8DrJU4Ay1FEx2Una3yaOhp61JA1DTY2H92X5Y9YJQbx3K3UKSeRZXUpOlKpJBIHaKdwcAht3Z3ES4dwqzEsTZld4HvFQ8Gw3SHM+tZIGmw38bfU/IQLOr5aCkEuTe+bsW8hDY3ZQldOhfVr/plklJW5CbHDjd8C3zh9wtYAcC6sjLdC0DJo5ZClAAkqvbL7Hw/eB0cNKVakTFeB7yRzsCDfz2i1F2jL1PLLA+TqLGzbvExCqTUzhZSRYEOFP/bbcEdd4PlT1Hazb58YC6G4kWia94zQYX8TrClaUywFKVkYta74wMQQOIc5cx/7SfnvAuXqSolVdMVrAYFyxTewuQfElr/vFZo0JFkXDsQLDoHwSTsOfSLlrAJ0grKQCdIBJd2YkgPaDQoaXOqwe4vh/WF7e7NB6nZIFRR4WpIfLBzc5zFEycEqZVgLgkjvm9mGyR+Wg+gCtJ1qd7gs1jgEbkc94F4kgdn8KScFTHewva8S7SwCuciyvqV6khKNSTlQLEciAxcQHxjiaEyVBTqFr3G+9sW2d2ME0khMkEOSbk7ucN/gc4Vg6pyiQZiQogJcMm6XtazPzu3OOVvA2KSz6E/Z+n/2zMKND95lcthowm5e9y+zRcicVukBSdySMm5seTsX36Q5kIA5aC+lLbm5JL3v0gehqQqctKg2mz3a3Mn4ntEStsbCXdnAVc9YEzUjQygElgygzjTZr53bHWAqGQQnUSQoKBBOLPvzFrecdLxkJnTOylpsFlTnBLO/QBj/AMoX8TodKGClApUxWzAg3IbYaQR5wp7mXYyTlT+RTWrUHmF1EbA+90v1imRSKWkM7Z0sQ2p3c4ZgH5PeHs/hpKXABYOebkYHXHjaH3DEBKpaFoAV7swWfuoBa2c/Ix0XJp+oU9Z1aOK9n+FqEyTNT3lpIC0TGYoWATcYKRlsEdWj1CWlOoabMHNslTbmBpcuUlKVJSGV30sw0g5s2S+InOqQVkpU9tQD8hZr7n6RDblyIlqWxBxipV2pSpTOW0jk4v8AnMQPRMtISoCwUSpshBAt8QdswPWz5qlJQz5KgNnbfyTb7Qfw2olglHZmaxKtUsnW4NwB4lVujtEqqo6cmJOIyAjurSkFRSwcAqAYOBkEnO2TDRHDVky1lQGsl2ci5BvtcE7bQ79ouGyAlMxUvUtWnYKICSGctqLF+VlKe0Cez3G5c1aZStIUtLtLulIfNksCCOe8FTrBXlNtYAKX2QCJ2tExYSuYVKGdFiVAbsTjl1jqarhUqWkzFK/SEvgAbbc3vyg2i0d9m7qm6+T4f941VVKJizKVpILWyoe8VONhpb/lyiFFvkGWrN4bwBUlSiaB3CAbJLMC2GgitogQA2XfwMJONcZ7KYmWtB7Mg6VNpuFaSR5l4ZyKslCO8FYcqDMDfw84bSrJX1NPNxwMeG0SUDugC5JYC5OSbZ6wsra4Slspk3tyI59MwbKOh0uVci9xyeI8SokzUObsb9Wt+eMNjjgoaq3ckkrCvcUH36b/AJ4wYU8/4jnaZUuluQGUwKirnYZ9Lbw5TXS16WU2okDIfSWOesE07sXHMQoBjiN9iIm4/iI/1DW0mJUUTVdydgtgchyOXltGwhID5I6kk+PnGRkK2rbZdlNp0aC1HpcemYEnUKdGnLqKr3ySpictcxkZAuNqznNp0cVxfjMuXVmSoByw1uxSGZw1hdXJ4hP4q8xEsS1aVfElN2B5+HXd4yMiE1ti65NGWmlFS9h5wD3yVLBwG1AtpflcF1F3z5Q2o6MjWrVdZ2J8PWMjILVjtViFe5iMcN7DvNqVdlM5fU4ezb7ly2IAlzCsKUp5YwLEubnljFzz9dxkVlItRk7S9S5FEsS1krSl2ZiDzJJe9+sP+AUktUsH3l5KixJtYm2L2flGRkNlHD+wMm6sGNI8xMoOyRlmt02fHygqbwFCUi2lrEvdXnt/MZGQqMFIDczj+IyVyykoUOzJ1EIZRAW50qLEarc7d0PiGtGkoAVIWhDAE6k+8CdR3B3N+kZGQ7bWo4+hE3cRiJZnnvghJLA7uM2NiG8ixgeV7NCRMJQpapZSMmxIt7oDeJ6eL5GQDwrQq6DqGYkhagHCiMOS/V8BwfN+caMhEta58tDLmpBJJsNHIeHWMjIOs0DJtNoFqWmdmCD3XCiX5Ak6gGwN/tblZc1SQE3Yj/bSks92u4fIvGRkKc8N+gemsjrgdTOGorllKXYlZHukOTa+3z8462XKdAb3SLkG584yMh+nJumVNVKbbAa2lDaSkLT1D9R5hgYArpDhkbJ0pSE45dNNhaNxkWHRmPyvBfTcTlkiSCSsDBdx0c7w0FMnr6/zGRkBGpt32Hybik0+T//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Content Placeholder 6" descr="download.jpg"/>
          <p:cNvPicPr>
            <a:picLocks noGrp="1" noChangeAspect="1"/>
          </p:cNvPicPr>
          <p:nvPr>
            <p:ph idx="1"/>
          </p:nvPr>
        </p:nvPicPr>
        <p:blipFill>
          <a:blip r:embed="rId2" cstate="print"/>
          <a:stretch>
            <a:fillRect/>
          </a:stretch>
        </p:blipFill>
        <p:spPr>
          <a:xfrm>
            <a:off x="0" y="0"/>
            <a:ext cx="4694835" cy="3124200"/>
          </a:xfrm>
        </p:spPr>
      </p:pic>
      <p:pic>
        <p:nvPicPr>
          <p:cNvPr id="8" name="Picture 7" descr="download (1).jpg"/>
          <p:cNvPicPr>
            <a:picLocks noChangeAspect="1"/>
          </p:cNvPicPr>
          <p:nvPr/>
        </p:nvPicPr>
        <p:blipFill>
          <a:blip r:embed="rId3" cstate="print"/>
          <a:stretch>
            <a:fillRect/>
          </a:stretch>
        </p:blipFill>
        <p:spPr>
          <a:xfrm>
            <a:off x="0" y="3124200"/>
            <a:ext cx="4648200" cy="3733800"/>
          </a:xfrm>
          <a:prstGeom prst="rect">
            <a:avLst/>
          </a:prstGeom>
        </p:spPr>
      </p:pic>
      <p:pic>
        <p:nvPicPr>
          <p:cNvPr id="9" name="Picture 8" descr="images.jpg"/>
          <p:cNvPicPr>
            <a:picLocks noChangeAspect="1"/>
          </p:cNvPicPr>
          <p:nvPr/>
        </p:nvPicPr>
        <p:blipFill>
          <a:blip r:embed="rId4" cstate="print"/>
          <a:stretch>
            <a:fillRect/>
          </a:stretch>
        </p:blipFill>
        <p:spPr>
          <a:xfrm>
            <a:off x="4648200" y="0"/>
            <a:ext cx="4495800" cy="3124200"/>
          </a:xfrm>
          <a:prstGeom prst="rect">
            <a:avLst/>
          </a:prstGeom>
        </p:spPr>
      </p:pic>
      <p:pic>
        <p:nvPicPr>
          <p:cNvPr id="10" name="Picture 9" descr="images (2).jpg"/>
          <p:cNvPicPr>
            <a:picLocks noChangeAspect="1"/>
          </p:cNvPicPr>
          <p:nvPr/>
        </p:nvPicPr>
        <p:blipFill>
          <a:blip r:embed="rId5" cstate="print"/>
          <a:stretch>
            <a:fillRect/>
          </a:stretch>
        </p:blipFill>
        <p:spPr>
          <a:xfrm>
            <a:off x="4648200" y="3105959"/>
            <a:ext cx="4495800" cy="375204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Corals: Fringing Reefs</a:t>
            </a:r>
            <a:endParaRPr lang="en-US" dirty="0"/>
          </a:p>
        </p:txBody>
      </p:sp>
      <p:sp>
        <p:nvSpPr>
          <p:cNvPr id="3" name="Content Placeholder 2"/>
          <p:cNvSpPr>
            <a:spLocks noGrp="1"/>
          </p:cNvSpPr>
          <p:nvPr>
            <p:ph idx="1"/>
          </p:nvPr>
        </p:nvSpPr>
        <p:spPr/>
        <p:txBody>
          <a:bodyPr/>
          <a:lstStyle/>
          <a:p>
            <a:r>
              <a:rPr lang="en-US" dirty="0" smtClean="0"/>
              <a:t>These grow </a:t>
            </a:r>
            <a:r>
              <a:rPr lang="en-US" dirty="0" smtClean="0"/>
              <a:t>near the coastline around islands and continents. They are separated from the shore by narrow, shallow lagoons. Fringing reefs are the most common type of </a:t>
            </a:r>
            <a:r>
              <a:rPr lang="en-US" dirty="0" smtClean="0"/>
              <a:t>coral reefs.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download (3).jpg"/>
          <p:cNvPicPr>
            <a:picLocks noGrp="1" noChangeAspect="1"/>
          </p:cNvPicPr>
          <p:nvPr>
            <p:ph idx="1"/>
          </p:nvPr>
        </p:nvPicPr>
        <p:blipFill>
          <a:blip r:embed="rId2" cstate="print"/>
          <a:srcRect b="11210"/>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Corals: Atoll</a:t>
            </a:r>
            <a:endParaRPr lang="en-US" dirty="0"/>
          </a:p>
        </p:txBody>
      </p:sp>
      <p:sp>
        <p:nvSpPr>
          <p:cNvPr id="3" name="Content Placeholder 2"/>
          <p:cNvSpPr>
            <a:spLocks noGrp="1"/>
          </p:cNvSpPr>
          <p:nvPr>
            <p:ph idx="1"/>
          </p:nvPr>
        </p:nvSpPr>
        <p:spPr/>
        <p:txBody>
          <a:bodyPr/>
          <a:lstStyle/>
          <a:p>
            <a:r>
              <a:rPr lang="en-US" dirty="0" smtClean="0"/>
              <a:t>Atolls are </a:t>
            </a:r>
            <a:r>
              <a:rPr lang="en-US" dirty="0" smtClean="0"/>
              <a:t>rings of coral that create protected lagoons and are usually located in the middle of the sea. </a:t>
            </a:r>
            <a:endParaRPr lang="en-US" dirty="0" smtClean="0"/>
          </a:p>
          <a:p>
            <a:pPr>
              <a:buNone/>
            </a:pPr>
            <a:endParaRPr lang="en-US" dirty="0" smtClean="0"/>
          </a:p>
          <a:p>
            <a:r>
              <a:rPr lang="en-US" dirty="0" smtClean="0"/>
              <a:t>Atolls </a:t>
            </a:r>
            <a:r>
              <a:rPr lang="en-US" dirty="0" smtClean="0"/>
              <a:t>usually form when islands surrounded by fringing reefs sink into the sea or the sea level rises around them (these islands are often the tops of underwater volcanoes).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 (2).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Coral: Barrier Reef</a:t>
            </a:r>
            <a:endParaRPr lang="en-US" dirty="0"/>
          </a:p>
        </p:txBody>
      </p:sp>
      <p:sp>
        <p:nvSpPr>
          <p:cNvPr id="3" name="Content Placeholder 2"/>
          <p:cNvSpPr>
            <a:spLocks noGrp="1"/>
          </p:cNvSpPr>
          <p:nvPr>
            <p:ph idx="1"/>
          </p:nvPr>
        </p:nvSpPr>
        <p:spPr/>
        <p:txBody>
          <a:bodyPr/>
          <a:lstStyle/>
          <a:p>
            <a:r>
              <a:rPr lang="en-US" dirty="0" smtClean="0"/>
              <a:t>Barrier reefs</a:t>
            </a:r>
            <a:r>
              <a:rPr lang="en-US" b="1" dirty="0" smtClean="0"/>
              <a:t> </a:t>
            </a:r>
            <a:r>
              <a:rPr lang="en-US" dirty="0" smtClean="0"/>
              <a:t>also parallel the coastline but are separated by deeper, wider lagoons. At their shallowest point they can reach the water's surface forming a "barrier" to navigation. </a:t>
            </a:r>
            <a:endParaRPr lang="en-US" dirty="0" smtClean="0"/>
          </a:p>
          <a:p>
            <a:pPr>
              <a:buNone/>
            </a:pPr>
            <a:endParaRPr lang="en-US" dirty="0" smtClean="0"/>
          </a:p>
          <a:p>
            <a:r>
              <a:rPr lang="en-US" dirty="0" smtClean="0"/>
              <a:t>The </a:t>
            </a:r>
            <a:r>
              <a:rPr lang="en-US" dirty="0" smtClean="0"/>
              <a:t>Great Barrier Reef in Australia is the largest and most famous barrier reef in the </a:t>
            </a:r>
            <a:r>
              <a:rPr lang="en-US" dirty="0" smtClean="0"/>
              <a:t>world.</a:t>
            </a:r>
          </a:p>
          <a:p>
            <a:pPr>
              <a:buNone/>
            </a:pPr>
            <a:endParaRPr lang="en-US" dirty="0" smtClean="0"/>
          </a:p>
          <a:p>
            <a:r>
              <a:rPr lang="en-US" dirty="0" smtClean="0"/>
              <a:t>The Belize Barrier reef is the largest reef in the northern hemisphere.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lue_hole_belize.jpg"/>
          <p:cNvPicPr>
            <a:picLocks noGrp="1" noChangeAspect="1"/>
          </p:cNvPicPr>
          <p:nvPr>
            <p:ph idx="1"/>
          </p:nvPr>
        </p:nvPicPr>
        <p:blipFill>
          <a:blip r:embed="rId2" cstate="print"/>
          <a:stretch>
            <a:fillRect/>
          </a:stretch>
        </p:blipFill>
        <p:spPr>
          <a:xfrm>
            <a:off x="0" y="0"/>
            <a:ext cx="4800600" cy="3149194"/>
          </a:xfrm>
        </p:spPr>
      </p:pic>
      <p:pic>
        <p:nvPicPr>
          <p:cNvPr id="5" name="Picture 4" descr="download (4).jpg"/>
          <p:cNvPicPr>
            <a:picLocks noChangeAspect="1"/>
          </p:cNvPicPr>
          <p:nvPr/>
        </p:nvPicPr>
        <p:blipFill>
          <a:blip r:embed="rId3" cstate="print"/>
          <a:stretch>
            <a:fillRect/>
          </a:stretch>
        </p:blipFill>
        <p:spPr>
          <a:xfrm>
            <a:off x="4419600" y="3124200"/>
            <a:ext cx="4679623" cy="35052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TotalTime>
  <Words>763</Words>
  <Application>Microsoft Office PowerPoint</Application>
  <PresentationFormat>On-screen Show (4:3)</PresentationFormat>
  <Paragraphs>43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CORAL REEFS</vt:lpstr>
      <vt:lpstr>Corals Overview</vt:lpstr>
      <vt:lpstr>Slide 3</vt:lpstr>
      <vt:lpstr>Types of Corals: Fringing Reefs</vt:lpstr>
      <vt:lpstr>Slide 5</vt:lpstr>
      <vt:lpstr>Types of Corals: Atoll</vt:lpstr>
      <vt:lpstr>Slide 7</vt:lpstr>
      <vt:lpstr>Types of Coral: Barrier Reef</vt:lpstr>
      <vt:lpstr>Slide 9</vt:lpstr>
      <vt:lpstr>Threats to Corals</vt:lpstr>
      <vt:lpstr>Slide 11</vt:lpstr>
      <vt:lpstr>Slide 12</vt:lpstr>
      <vt:lpstr>Slide 13</vt:lpstr>
      <vt:lpstr>Slide 14</vt:lpstr>
      <vt:lpstr>Slide 15</vt:lpstr>
      <vt:lpstr>Importance of Corals</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REEFS</dc:title>
  <dc:creator>admin</dc:creator>
  <cp:lastModifiedBy>admin</cp:lastModifiedBy>
  <cp:revision>2</cp:revision>
  <dcterms:created xsi:type="dcterms:W3CDTF">2013-11-18T23:09:09Z</dcterms:created>
  <dcterms:modified xsi:type="dcterms:W3CDTF">2013-11-19T00:32:28Z</dcterms:modified>
</cp:coreProperties>
</file>