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5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3BD6E78-8E07-419C-B413-D3773B425F1F}" type="datetimeFigureOut">
              <a:rPr lang="en-US" smtClean="0"/>
              <a:t>1/14/2014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B1D7E93-F92A-4CCE-966A-6D2264ECFAEA}"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B1D7E93-F92A-4CCE-966A-6D2264ECFAEA}" type="slidenum">
              <a:rPr lang="en-US" smtClean="0"/>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993CE344-93A9-4AE8-8158-F8F4458F748E}" type="datetimeFigureOut">
              <a:rPr lang="en-US" smtClean="0"/>
              <a:t>1/14/2014</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0BC7CC06-F4BD-4E27-BBDC-90B6A67884A7}"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93CE344-93A9-4AE8-8158-F8F4458F748E}" type="datetimeFigureOut">
              <a:rPr lang="en-US" smtClean="0"/>
              <a:t>1/14/2014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C7CC06-F4BD-4E27-BBDC-90B6A67884A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93CE344-93A9-4AE8-8158-F8F4458F748E}" type="datetimeFigureOut">
              <a:rPr lang="en-US" smtClean="0"/>
              <a:t>1/14/2014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C7CC06-F4BD-4E27-BBDC-90B6A67884A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93CE344-93A9-4AE8-8158-F8F4458F748E}" type="datetimeFigureOut">
              <a:rPr lang="en-US" smtClean="0"/>
              <a:t>1/14/2014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C7CC06-F4BD-4E27-BBDC-90B6A67884A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93CE344-93A9-4AE8-8158-F8F4458F748E}" type="datetimeFigureOut">
              <a:rPr lang="en-US" smtClean="0"/>
              <a:t>1/14/2014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C7CC06-F4BD-4E27-BBDC-90B6A67884A7}"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93CE344-93A9-4AE8-8158-F8F4458F748E}" type="datetimeFigureOut">
              <a:rPr lang="en-US" smtClean="0"/>
              <a:t>1/14/2014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C7CC06-F4BD-4E27-BBDC-90B6A67884A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993CE344-93A9-4AE8-8158-F8F4458F748E}" type="datetimeFigureOut">
              <a:rPr lang="en-US" smtClean="0"/>
              <a:t>1/14/2014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BC7CC06-F4BD-4E27-BBDC-90B6A67884A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93CE344-93A9-4AE8-8158-F8F4458F748E}" type="datetimeFigureOut">
              <a:rPr lang="en-US" smtClean="0"/>
              <a:t>1/14/2014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BC7CC06-F4BD-4E27-BBDC-90B6A67884A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3CE344-93A9-4AE8-8158-F8F4458F748E}" type="datetimeFigureOut">
              <a:rPr lang="en-US" smtClean="0"/>
              <a:t>1/14/2014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BC7CC06-F4BD-4E27-BBDC-90B6A67884A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93CE344-93A9-4AE8-8158-F8F4458F748E}" type="datetimeFigureOut">
              <a:rPr lang="en-US" smtClean="0"/>
              <a:t>1/14/2014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C7CC06-F4BD-4E27-BBDC-90B6A67884A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93CE344-93A9-4AE8-8158-F8F4458F748E}" type="datetimeFigureOut">
              <a:rPr lang="en-US" smtClean="0"/>
              <a:t>1/14/2014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0BC7CC06-F4BD-4E27-BBDC-90B6A67884A7}"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993CE344-93A9-4AE8-8158-F8F4458F748E}" type="datetimeFigureOut">
              <a:rPr lang="en-US" smtClean="0"/>
              <a:t>1/14/2014</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BC7CC06-F4BD-4E27-BBDC-90B6A67884A7}"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LIT REVIEW TIPS</a:t>
            </a:r>
            <a:endParaRPr lang="en-US" dirty="0"/>
          </a:p>
        </p:txBody>
      </p:sp>
      <p:sp>
        <p:nvSpPr>
          <p:cNvPr id="3" name="Subtitle 2"/>
          <p:cNvSpPr>
            <a:spLocks noGrp="1"/>
          </p:cNvSpPr>
          <p:nvPr>
            <p:ph type="subTitle" idx="1"/>
          </p:nvPr>
        </p:nvSpPr>
        <p:spPr/>
        <p:txBody>
          <a:bodyPr/>
          <a:lstStyle/>
          <a:p>
            <a:r>
              <a:rPr lang="en-US" dirty="0" smtClean="0"/>
              <a:t>Steps to consider</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i="1" dirty="0" smtClean="0"/>
              <a:t>Current Situation</a:t>
            </a:r>
            <a:r>
              <a:rPr lang="en-US" dirty="0" smtClean="0"/>
              <a:t>: Information necessary to understand the topic or focus of the literature review.</a:t>
            </a:r>
          </a:p>
          <a:p>
            <a:r>
              <a:rPr lang="en-US" i="1" dirty="0" smtClean="0"/>
              <a:t>History</a:t>
            </a:r>
            <a:r>
              <a:rPr lang="en-US" dirty="0" smtClean="0"/>
              <a:t>: The chronological progression of the field, the literature, or an idea that is necessary to understand the literature review, if the body of the literature review is not already a chronology.</a:t>
            </a:r>
          </a:p>
          <a:p>
            <a:r>
              <a:rPr lang="en-US" i="1" dirty="0" smtClean="0"/>
              <a:t>Methods and/or Standards</a:t>
            </a:r>
            <a:r>
              <a:rPr lang="en-US" dirty="0" smtClean="0"/>
              <a:t>: The criteria you used to select the sources in your literature review or the way in which you present your information. For instance, you might explain that your review includes only peer-reviewed articles and journals.</a:t>
            </a:r>
          </a:p>
          <a:p>
            <a:r>
              <a:rPr lang="en-US" i="1" dirty="0" smtClean="0"/>
              <a:t>Questions for Further Research</a:t>
            </a:r>
            <a:r>
              <a:rPr lang="en-US" dirty="0" smtClean="0"/>
              <a:t>: What questions about the field has the review sparked? How will you further your research as a result of the review? </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Find a Focus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A </a:t>
            </a:r>
            <a:r>
              <a:rPr lang="en-US" dirty="0" smtClean="0"/>
              <a:t>literature review, like a term paper, is usually organized around ideas, not the sources themselves as an annotated bibliography would be organized. </a:t>
            </a:r>
            <a:endParaRPr lang="en-US" dirty="0" smtClean="0"/>
          </a:p>
          <a:p>
            <a:endParaRPr lang="en-US" dirty="0" smtClean="0"/>
          </a:p>
          <a:p>
            <a:r>
              <a:rPr lang="en-US" dirty="0" smtClean="0"/>
              <a:t>This </a:t>
            </a:r>
            <a:r>
              <a:rPr lang="en-US" dirty="0" smtClean="0"/>
              <a:t>means that you will not just simply list your </a:t>
            </a:r>
            <a:r>
              <a:rPr lang="en-US" dirty="0" smtClean="0"/>
              <a:t>sources</a:t>
            </a:r>
          </a:p>
          <a:p>
            <a:endParaRPr lang="en-US" dirty="0" smtClean="0"/>
          </a:p>
          <a:p>
            <a:r>
              <a:rPr lang="en-US" dirty="0" smtClean="0"/>
              <a:t>As </a:t>
            </a:r>
            <a:r>
              <a:rPr lang="en-US" dirty="0" smtClean="0"/>
              <a:t>you read widely but selectively in your topic area, consider instead what themes or issues connect your sources together. Do they present one or different solutions? Is there an aspect of the field that is missing? How well do they present the material and do they portray it according to an appropriate theory? Do they reveal a trend in the field? A raging debate? Pick one of these themes to focus the organization of your review.</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
            </a:r>
            <a:br>
              <a:rPr lang="en-US" b="1" dirty="0" smtClean="0"/>
            </a:br>
            <a:r>
              <a:rPr lang="en-US" b="1" dirty="0" smtClean="0"/>
              <a:t/>
            </a:r>
            <a:br>
              <a:rPr lang="en-US" b="1" dirty="0" smtClean="0"/>
            </a:br>
            <a:r>
              <a:rPr lang="en-US" b="1" dirty="0" smtClean="0"/>
              <a:t/>
            </a:r>
            <a:br>
              <a:rPr lang="en-US" b="1" dirty="0" smtClean="0"/>
            </a:br>
            <a:r>
              <a:rPr lang="en-US" b="1" dirty="0" smtClean="0"/>
              <a:t/>
            </a:r>
            <a:br>
              <a:rPr lang="en-US" b="1" dirty="0" smtClean="0"/>
            </a:br>
            <a:r>
              <a:rPr lang="en-US" b="1" dirty="0" smtClean="0"/>
              <a:t/>
            </a:r>
            <a:br>
              <a:rPr lang="en-US" b="1" dirty="0" smtClean="0"/>
            </a:br>
            <a:r>
              <a:rPr lang="en-US" b="1" dirty="0" smtClean="0"/>
              <a:t/>
            </a:r>
            <a:br>
              <a:rPr lang="en-US" b="1" dirty="0" smtClean="0"/>
            </a:br>
            <a:r>
              <a:rPr lang="en-US" b="1" dirty="0" smtClean="0"/>
              <a:t>Construct </a:t>
            </a:r>
            <a:r>
              <a:rPr lang="en-US" b="1" dirty="0" smtClean="0"/>
              <a:t>a working thesis statement</a:t>
            </a:r>
            <a:r>
              <a:rPr lang="en-US" dirty="0" smtClean="0"/>
              <a:t/>
            </a:r>
            <a:br>
              <a:rPr lang="en-US" dirty="0" smtClean="0"/>
            </a:br>
            <a:endParaRPr lang="en-US" dirty="0"/>
          </a:p>
        </p:txBody>
      </p:sp>
      <p:sp>
        <p:nvSpPr>
          <p:cNvPr id="3" name="Content Placeholder 2"/>
          <p:cNvSpPr>
            <a:spLocks noGrp="1"/>
          </p:cNvSpPr>
          <p:nvPr>
            <p:ph idx="1"/>
          </p:nvPr>
        </p:nvSpPr>
        <p:spPr/>
        <p:txBody>
          <a:bodyPr/>
          <a:lstStyle/>
          <a:p>
            <a:r>
              <a:rPr lang="en-US" dirty="0" smtClean="0"/>
              <a:t>Then use the focus you’ve found to construct a thesis statement. Yes! Literature reviews have thesis statements as well! However, your thesis statement will not necessarily argue for a position or an opinion; rather it will argue for a particular perspective on the material.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a:t>
            </a:r>
            <a:endParaRPr lang="en-US" dirty="0"/>
          </a:p>
        </p:txBody>
      </p:sp>
      <p:sp>
        <p:nvSpPr>
          <p:cNvPr id="3" name="Content Placeholder 2"/>
          <p:cNvSpPr>
            <a:spLocks noGrp="1"/>
          </p:cNvSpPr>
          <p:nvPr>
            <p:ph idx="1"/>
          </p:nvPr>
        </p:nvSpPr>
        <p:spPr/>
        <p:txBody>
          <a:bodyPr/>
          <a:lstStyle/>
          <a:p>
            <a:r>
              <a:rPr lang="en-US" i="1" dirty="0" smtClean="0"/>
              <a:t>The current trend in treatment for congestive heart failure combines surgery and medicine. </a:t>
            </a:r>
            <a:endParaRPr lang="en-US" i="1" dirty="0" smtClean="0"/>
          </a:p>
          <a:p>
            <a:endParaRPr lang="en-US" i="1" dirty="0" smtClean="0"/>
          </a:p>
          <a:p>
            <a:endParaRPr lang="en-US" dirty="0" smtClean="0"/>
          </a:p>
          <a:p>
            <a:r>
              <a:rPr lang="en-US" i="1" dirty="0" smtClean="0"/>
              <a:t>More and more cultural studies scholars are accepting popular media as a subject worthy of academic consideration.</a:t>
            </a:r>
            <a:endParaRPr lang="en-US" dirty="0" smtClean="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Basic </a:t>
            </a:r>
            <a:r>
              <a:rPr lang="en-US" b="1" dirty="0" smtClean="0"/>
              <a:t>categories</a:t>
            </a:r>
            <a:r>
              <a:rPr lang="en-US" dirty="0" smtClean="0"/>
              <a:t> </a:t>
            </a:r>
            <a:endParaRPr lang="en-US" dirty="0"/>
          </a:p>
        </p:txBody>
      </p:sp>
      <p:sp>
        <p:nvSpPr>
          <p:cNvPr id="3" name="Content Placeholder 2"/>
          <p:cNvSpPr>
            <a:spLocks noGrp="1"/>
          </p:cNvSpPr>
          <p:nvPr>
            <p:ph idx="1"/>
          </p:nvPr>
        </p:nvSpPr>
        <p:spPr/>
        <p:txBody>
          <a:bodyPr/>
          <a:lstStyle/>
          <a:p>
            <a:r>
              <a:rPr lang="en-US" dirty="0" smtClean="0"/>
              <a:t>Just like most academic papers, literature reviews also must contain at least three basic elements: </a:t>
            </a:r>
            <a:endParaRPr lang="en-US" dirty="0" smtClean="0"/>
          </a:p>
          <a:p>
            <a:r>
              <a:rPr lang="en-US" u="sng" dirty="0" smtClean="0"/>
              <a:t>an </a:t>
            </a:r>
            <a:r>
              <a:rPr lang="en-US" u="sng" dirty="0" smtClean="0"/>
              <a:t>introduction or background information </a:t>
            </a:r>
            <a:r>
              <a:rPr lang="en-US" u="sng" dirty="0" smtClean="0"/>
              <a:t>section</a:t>
            </a:r>
            <a:r>
              <a:rPr lang="en-US" dirty="0" smtClean="0"/>
              <a:t> </a:t>
            </a:r>
          </a:p>
          <a:p>
            <a:endParaRPr lang="en-US" dirty="0" smtClean="0"/>
          </a:p>
          <a:p>
            <a:r>
              <a:rPr lang="en-US" u="sng" dirty="0" smtClean="0"/>
              <a:t>the </a:t>
            </a:r>
            <a:r>
              <a:rPr lang="en-US" u="sng" dirty="0" smtClean="0"/>
              <a:t>body of the review containing the discussion of </a:t>
            </a:r>
            <a:r>
              <a:rPr lang="en-US" u="sng" dirty="0" smtClean="0"/>
              <a:t>sources</a:t>
            </a:r>
          </a:p>
          <a:p>
            <a:endParaRPr lang="en-US" u="sng" dirty="0" smtClean="0"/>
          </a:p>
          <a:p>
            <a:r>
              <a:rPr lang="en-US" u="sng" dirty="0" smtClean="0"/>
              <a:t>finally</a:t>
            </a:r>
            <a:r>
              <a:rPr lang="en-US" u="sng" dirty="0" smtClean="0"/>
              <a:t>, a conclusion and/or recommendations section to end the paper.</a:t>
            </a:r>
            <a:endParaRPr lang="en-US" dirty="0" smtClean="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i="1" dirty="0" smtClean="0"/>
              <a:t>Introduction:</a:t>
            </a:r>
            <a:r>
              <a:rPr lang="en-US" dirty="0" smtClean="0"/>
              <a:t> Gives a quick idea of the topic of the literature review, such as the central theme or organizational pattern</a:t>
            </a:r>
            <a:r>
              <a:rPr lang="en-US" dirty="0" smtClean="0"/>
              <a:t>.</a:t>
            </a:r>
          </a:p>
          <a:p>
            <a:endParaRPr lang="en-US" dirty="0" smtClean="0"/>
          </a:p>
          <a:p>
            <a:r>
              <a:rPr lang="en-US" i="1" dirty="0" smtClean="0"/>
              <a:t>Body:</a:t>
            </a:r>
            <a:r>
              <a:rPr lang="en-US" dirty="0" smtClean="0"/>
              <a:t> Contains your discussion of sources and is organized either chronologically, thematically, or methodologically (see below for more information on each</a:t>
            </a:r>
            <a:r>
              <a:rPr lang="en-US" dirty="0" smtClean="0"/>
              <a:t>).</a:t>
            </a:r>
          </a:p>
          <a:p>
            <a:endParaRPr lang="en-US" dirty="0" smtClean="0"/>
          </a:p>
          <a:p>
            <a:r>
              <a:rPr lang="en-US" i="1" dirty="0" smtClean="0"/>
              <a:t>Conclusions/Recommendations:</a:t>
            </a:r>
            <a:r>
              <a:rPr lang="en-US" dirty="0" smtClean="0"/>
              <a:t> Discuss what you have drawn from reviewing literature so far. Where might the discussion proceed?</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Organizing the body</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92500"/>
          </a:bodyPr>
          <a:lstStyle/>
          <a:p>
            <a:r>
              <a:rPr lang="en-US" dirty="0" smtClean="0"/>
              <a:t>Create an organizational method to focus this section even further.</a:t>
            </a:r>
          </a:p>
          <a:p>
            <a:endParaRPr lang="en-US" dirty="0" smtClean="0"/>
          </a:p>
          <a:p>
            <a:r>
              <a:rPr lang="en-US" i="1" dirty="0" smtClean="0"/>
              <a:t>Chronological</a:t>
            </a:r>
            <a:endParaRPr lang="en-US" dirty="0" smtClean="0"/>
          </a:p>
          <a:p>
            <a:r>
              <a:rPr lang="en-US" dirty="0" smtClean="0"/>
              <a:t>If your review follows the chronological method, you could write about the materials above according to when they were published. </a:t>
            </a:r>
            <a:endParaRPr lang="en-US" dirty="0" smtClean="0"/>
          </a:p>
          <a:p>
            <a:r>
              <a:rPr lang="en-US" i="1" dirty="0" smtClean="0"/>
              <a:t>By publication</a:t>
            </a:r>
            <a:r>
              <a:rPr lang="en-US" dirty="0" smtClean="0"/>
              <a:t> </a:t>
            </a:r>
          </a:p>
          <a:p>
            <a:r>
              <a:rPr lang="en-US" dirty="0" smtClean="0"/>
              <a:t>Order your sources by publication chronology, then, only if the order demonstrates a more important trend.</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i="1" dirty="0" smtClean="0"/>
              <a:t>By trend</a:t>
            </a:r>
            <a:endParaRPr lang="en-US" dirty="0" smtClean="0"/>
          </a:p>
          <a:p>
            <a:r>
              <a:rPr lang="en-US" dirty="0" smtClean="0"/>
              <a:t>A better way to organize the above sources chronologically is to examine the sources under another </a:t>
            </a:r>
            <a:r>
              <a:rPr lang="en-US" dirty="0" smtClean="0"/>
              <a:t>trend.</a:t>
            </a:r>
          </a:p>
          <a:p>
            <a:r>
              <a:rPr lang="en-US" i="1" dirty="0" smtClean="0"/>
              <a:t>Thematic</a:t>
            </a:r>
            <a:endParaRPr lang="en-US" dirty="0" smtClean="0"/>
          </a:p>
          <a:p>
            <a:r>
              <a:rPr lang="en-US" dirty="0" smtClean="0"/>
              <a:t>Thematic reviews of literature are organized around a topic or issue, rather than the progression of time. However, progression of time may still be an important factor in a thematic review</a:t>
            </a:r>
            <a:r>
              <a:rPr lang="en-US" dirty="0" smtClean="0"/>
              <a:t>.</a:t>
            </a:r>
            <a:r>
              <a:rPr lang="en-US" dirty="0" smtClean="0"/>
              <a:t> But more authentic thematic reviews tend to break away from chronological order.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i="1" dirty="0" smtClean="0"/>
              <a:t>Methodological</a:t>
            </a:r>
            <a:endParaRPr lang="en-US" dirty="0" smtClean="0"/>
          </a:p>
          <a:p>
            <a:r>
              <a:rPr lang="en-US" dirty="0" smtClean="0"/>
              <a:t>A methodological approach differs from the two above in that the focusing factor usually does not have to do with the content of the material. Instead, it focuses on the “methods” of the researcher or writer.</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58</TotalTime>
  <Words>623</Words>
  <Application>Microsoft Office PowerPoint</Application>
  <PresentationFormat>On-screen Show (4:3)</PresentationFormat>
  <Paragraphs>45</Paragraphs>
  <Slides>10</Slides>
  <Notes>1</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Flow</vt:lpstr>
      <vt:lpstr>LIT REVIEW TIPS</vt:lpstr>
      <vt:lpstr>Find a Focus</vt:lpstr>
      <vt:lpstr>       Construct a working thesis statement </vt:lpstr>
      <vt:lpstr>Examples</vt:lpstr>
      <vt:lpstr>Basic categories </vt:lpstr>
      <vt:lpstr>Slide 6</vt:lpstr>
      <vt:lpstr>Organizing the body </vt:lpstr>
      <vt:lpstr>Slide 8</vt:lpstr>
      <vt:lpstr>Slide 9</vt:lpstr>
      <vt:lpstr>Slide 10</vt:lpstr>
    </vt:vector>
  </TitlesOfParts>
  <Company>Wolmers Girls School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LIT REVIEW TIPS</dc:title>
  <dc:creator>teacher</dc:creator>
  <cp:lastModifiedBy>teacher</cp:lastModifiedBy>
  <cp:revision>7</cp:revision>
  <dcterms:created xsi:type="dcterms:W3CDTF">2014-01-14T13:53:49Z</dcterms:created>
  <dcterms:modified xsi:type="dcterms:W3CDTF">2014-01-14T14:52:23Z</dcterms:modified>
</cp:coreProperties>
</file>