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76" r:id="rId2"/>
    <p:sldId id="277" r:id="rId3"/>
    <p:sldId id="278" r:id="rId4"/>
    <p:sldId id="257" r:id="rId5"/>
    <p:sldId id="258" r:id="rId6"/>
    <p:sldId id="262" r:id="rId7"/>
    <p:sldId id="263" r:id="rId8"/>
    <p:sldId id="264" r:id="rId9"/>
    <p:sldId id="265" r:id="rId10"/>
    <p:sldId id="273" r:id="rId11"/>
    <p:sldId id="279" r:id="rId12"/>
    <p:sldId id="280" r:id="rId13"/>
    <p:sldId id="261" r:id="rId14"/>
    <p:sldId id="282" r:id="rId15"/>
    <p:sldId id="281" r:id="rId16"/>
    <p:sldId id="259" r:id="rId17"/>
    <p:sldId id="260" r:id="rId18"/>
    <p:sldId id="275" r:id="rId19"/>
    <p:sldId id="283" r:id="rId20"/>
    <p:sldId id="267" r:id="rId21"/>
    <p:sldId id="266" r:id="rId22"/>
    <p:sldId id="268" r:id="rId23"/>
    <p:sldId id="269" r:id="rId24"/>
    <p:sldId id="270" r:id="rId25"/>
    <p:sldId id="271" r:id="rId26"/>
    <p:sldId id="284" r:id="rId27"/>
    <p:sldId id="285" r:id="rId28"/>
    <p:sldId id="286" r:id="rId29"/>
    <p:sldId id="287" r:id="rId30"/>
    <p:sldId id="288" r:id="rId31"/>
    <p:sldId id="289" r:id="rId32"/>
    <p:sldId id="290" r:id="rId33"/>
    <p:sldId id="291" r:id="rId34"/>
    <p:sldId id="272"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33" autoAdjust="0"/>
  </p:normalViewPr>
  <p:slideViewPr>
    <p:cSldViewPr>
      <p:cViewPr>
        <p:scale>
          <a:sx n="50" d="100"/>
          <a:sy n="50" d="100"/>
        </p:scale>
        <p:origin x="-396" y="-36"/>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Lst>
  </p:outlineViewPr>
  <p:notesTextViewPr>
    <p:cViewPr>
      <p:scale>
        <a:sx n="100" d="100"/>
        <a:sy n="100" d="100"/>
      </p:scale>
      <p:origin x="0" y="0"/>
    </p:cViewPr>
  </p:notesTextViewPr>
  <p:sorterViewPr>
    <p:cViewPr>
      <p:scale>
        <a:sx n="66" d="100"/>
        <a:sy n="66" d="100"/>
      </p:scale>
      <p:origin x="0" y="4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8" Type="http://schemas.openxmlformats.org/officeDocument/2006/relationships/slide" Target="slides/slide28.xml"/><Relationship Id="rId13" Type="http://schemas.openxmlformats.org/officeDocument/2006/relationships/slide" Target="slides/slide33.xml"/><Relationship Id="rId3" Type="http://schemas.openxmlformats.org/officeDocument/2006/relationships/slide" Target="slides/slide14.xml"/><Relationship Id="rId7" Type="http://schemas.openxmlformats.org/officeDocument/2006/relationships/slide" Target="slides/slide27.xml"/><Relationship Id="rId12" Type="http://schemas.openxmlformats.org/officeDocument/2006/relationships/slide" Target="slides/slide32.xml"/><Relationship Id="rId2" Type="http://schemas.openxmlformats.org/officeDocument/2006/relationships/slide" Target="slides/slide12.xml"/><Relationship Id="rId1" Type="http://schemas.openxmlformats.org/officeDocument/2006/relationships/slide" Target="slides/slide11.xml"/><Relationship Id="rId6" Type="http://schemas.openxmlformats.org/officeDocument/2006/relationships/slide" Target="slides/slide26.xml"/><Relationship Id="rId11" Type="http://schemas.openxmlformats.org/officeDocument/2006/relationships/slide" Target="slides/slide31.xml"/><Relationship Id="rId5" Type="http://schemas.openxmlformats.org/officeDocument/2006/relationships/slide" Target="slides/slide19.xml"/><Relationship Id="rId10" Type="http://schemas.openxmlformats.org/officeDocument/2006/relationships/slide" Target="slides/slide30.xml"/><Relationship Id="rId4" Type="http://schemas.openxmlformats.org/officeDocument/2006/relationships/slide" Target="slides/slide15.xml"/><Relationship Id="rId9" Type="http://schemas.openxmlformats.org/officeDocument/2006/relationships/slide" Target="slides/slide2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048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048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2048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D29FFFE-EE35-48F7-9FCB-4AE8C60C9E90}" type="slidenum">
              <a:rPr lang="en-US"/>
              <a:pPr>
                <a:defRPr/>
              </a:pPr>
              <a:t>‹#›</a:t>
            </a:fld>
            <a:endParaRPr lang="en-US"/>
          </a:p>
        </p:txBody>
      </p:sp>
    </p:spTree>
    <p:extLst>
      <p:ext uri="{BB962C8B-B14F-4D97-AF65-F5344CB8AC3E}">
        <p14:creationId xmlns:p14="http://schemas.microsoft.com/office/powerpoint/2010/main" val="2899007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B3967E2-6162-4FB2-A7F6-4AB1F75C8B23}" type="slidenum">
              <a:rPr lang="en-US"/>
              <a:pPr>
                <a:defRPr/>
              </a:pPr>
              <a:t>‹#›</a:t>
            </a:fld>
            <a:endParaRPr lang="en-US"/>
          </a:p>
        </p:txBody>
      </p:sp>
    </p:spTree>
    <p:extLst>
      <p:ext uri="{BB962C8B-B14F-4D97-AF65-F5344CB8AC3E}">
        <p14:creationId xmlns:p14="http://schemas.microsoft.com/office/powerpoint/2010/main" val="35241673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6" name="Rectangle 6"/>
          <p:cNvSpPr>
            <a:spLocks noGrp="1" noChangeArrowheads="1"/>
          </p:cNvSpPr>
          <p:nvPr>
            <p:ph type="sldNum" sz="quarter" idx="12"/>
          </p:nvPr>
        </p:nvSpPr>
        <p:spPr>
          <a:ln/>
        </p:spPr>
        <p:txBody>
          <a:bodyPr/>
          <a:lstStyle>
            <a:lvl1pPr>
              <a:defRPr/>
            </a:lvl1pPr>
          </a:lstStyle>
          <a:p>
            <a:pPr>
              <a:defRPr/>
            </a:pPr>
            <a:fld id="{2D594433-DAE4-475A-AB38-4DD6695B47C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6" name="Rectangle 6"/>
          <p:cNvSpPr>
            <a:spLocks noGrp="1" noChangeArrowheads="1"/>
          </p:cNvSpPr>
          <p:nvPr>
            <p:ph type="sldNum" sz="quarter" idx="12"/>
          </p:nvPr>
        </p:nvSpPr>
        <p:spPr>
          <a:ln/>
        </p:spPr>
        <p:txBody>
          <a:bodyPr/>
          <a:lstStyle>
            <a:lvl1pPr>
              <a:defRPr/>
            </a:lvl1pPr>
          </a:lstStyle>
          <a:p>
            <a:pPr>
              <a:defRPr/>
            </a:pPr>
            <a:fld id="{4C9EE473-811F-4A35-BCDC-FDBD1048C5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6" name="Rectangle 6"/>
          <p:cNvSpPr>
            <a:spLocks noGrp="1" noChangeArrowheads="1"/>
          </p:cNvSpPr>
          <p:nvPr>
            <p:ph type="sldNum" sz="quarter" idx="12"/>
          </p:nvPr>
        </p:nvSpPr>
        <p:spPr>
          <a:ln/>
        </p:spPr>
        <p:txBody>
          <a:bodyPr/>
          <a:lstStyle>
            <a:lvl1pPr>
              <a:defRPr/>
            </a:lvl1pPr>
          </a:lstStyle>
          <a:p>
            <a:pPr>
              <a:defRPr/>
            </a:pPr>
            <a:fld id="{66CB4F6A-530E-460C-98B7-107FF885AFF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6" name="Rectangle 6"/>
          <p:cNvSpPr>
            <a:spLocks noGrp="1" noChangeArrowheads="1"/>
          </p:cNvSpPr>
          <p:nvPr>
            <p:ph type="sldNum" sz="quarter" idx="12"/>
          </p:nvPr>
        </p:nvSpPr>
        <p:spPr>
          <a:ln/>
        </p:spPr>
        <p:txBody>
          <a:bodyPr/>
          <a:lstStyle>
            <a:lvl1pPr>
              <a:defRPr/>
            </a:lvl1pPr>
          </a:lstStyle>
          <a:p>
            <a:pPr>
              <a:defRPr/>
            </a:pPr>
            <a:fld id="{6830EE76-4F59-4FAD-92E2-96657546040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6" name="Rectangle 6"/>
          <p:cNvSpPr>
            <a:spLocks noGrp="1" noChangeArrowheads="1"/>
          </p:cNvSpPr>
          <p:nvPr>
            <p:ph type="sldNum" sz="quarter" idx="12"/>
          </p:nvPr>
        </p:nvSpPr>
        <p:spPr>
          <a:ln/>
        </p:spPr>
        <p:txBody>
          <a:bodyPr/>
          <a:lstStyle>
            <a:lvl1pPr>
              <a:defRPr/>
            </a:lvl1pPr>
          </a:lstStyle>
          <a:p>
            <a:pPr>
              <a:defRPr/>
            </a:pPr>
            <a:fld id="{EBAEBFD8-822C-43FE-AB2A-DCA9E82515D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7" name="Rectangle 6"/>
          <p:cNvSpPr>
            <a:spLocks noGrp="1" noChangeArrowheads="1"/>
          </p:cNvSpPr>
          <p:nvPr>
            <p:ph type="sldNum" sz="quarter" idx="12"/>
          </p:nvPr>
        </p:nvSpPr>
        <p:spPr>
          <a:ln/>
        </p:spPr>
        <p:txBody>
          <a:bodyPr/>
          <a:lstStyle>
            <a:lvl1pPr>
              <a:defRPr/>
            </a:lvl1pPr>
          </a:lstStyle>
          <a:p>
            <a:pPr>
              <a:defRPr/>
            </a:pPr>
            <a:fld id="{44C49979-F109-41AB-8D68-74EC5C32F2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9" name="Rectangle 6"/>
          <p:cNvSpPr>
            <a:spLocks noGrp="1" noChangeArrowheads="1"/>
          </p:cNvSpPr>
          <p:nvPr>
            <p:ph type="sldNum" sz="quarter" idx="12"/>
          </p:nvPr>
        </p:nvSpPr>
        <p:spPr>
          <a:ln/>
        </p:spPr>
        <p:txBody>
          <a:bodyPr/>
          <a:lstStyle>
            <a:lvl1pPr>
              <a:defRPr/>
            </a:lvl1pPr>
          </a:lstStyle>
          <a:p>
            <a:pPr>
              <a:defRPr/>
            </a:pPr>
            <a:fld id="{0A426008-758F-4923-8E89-C98CF22906A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5" name="Rectangle 6"/>
          <p:cNvSpPr>
            <a:spLocks noGrp="1" noChangeArrowheads="1"/>
          </p:cNvSpPr>
          <p:nvPr>
            <p:ph type="sldNum" sz="quarter" idx="12"/>
          </p:nvPr>
        </p:nvSpPr>
        <p:spPr>
          <a:ln/>
        </p:spPr>
        <p:txBody>
          <a:bodyPr/>
          <a:lstStyle>
            <a:lvl1pPr>
              <a:defRPr/>
            </a:lvl1pPr>
          </a:lstStyle>
          <a:p>
            <a:pPr>
              <a:defRPr/>
            </a:pPr>
            <a:fld id="{0D81F1D0-C022-4D14-BA2F-69D85549316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4" name="Rectangle 6"/>
          <p:cNvSpPr>
            <a:spLocks noGrp="1" noChangeArrowheads="1"/>
          </p:cNvSpPr>
          <p:nvPr>
            <p:ph type="sldNum" sz="quarter" idx="12"/>
          </p:nvPr>
        </p:nvSpPr>
        <p:spPr>
          <a:ln/>
        </p:spPr>
        <p:txBody>
          <a:bodyPr/>
          <a:lstStyle>
            <a:lvl1pPr>
              <a:defRPr/>
            </a:lvl1pPr>
          </a:lstStyle>
          <a:p>
            <a:pPr>
              <a:defRPr/>
            </a:pPr>
            <a:fld id="{F3B6D9D1-581D-43D7-A936-8A2733EB314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7" name="Rectangle 6"/>
          <p:cNvSpPr>
            <a:spLocks noGrp="1" noChangeArrowheads="1"/>
          </p:cNvSpPr>
          <p:nvPr>
            <p:ph type="sldNum" sz="quarter" idx="12"/>
          </p:nvPr>
        </p:nvSpPr>
        <p:spPr>
          <a:ln/>
        </p:spPr>
        <p:txBody>
          <a:bodyPr/>
          <a:lstStyle>
            <a:lvl1pPr>
              <a:defRPr/>
            </a:lvl1pPr>
          </a:lstStyle>
          <a:p>
            <a:pPr>
              <a:defRPr/>
            </a:pPr>
            <a:fld id="{3292E4B1-E616-4282-A309-CEE7D6424A6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 2008 Alan S.Berger</a:t>
            </a:r>
          </a:p>
        </p:txBody>
      </p:sp>
      <p:sp>
        <p:nvSpPr>
          <p:cNvPr id="7" name="Rectangle 6"/>
          <p:cNvSpPr>
            <a:spLocks noGrp="1" noChangeArrowheads="1"/>
          </p:cNvSpPr>
          <p:nvPr>
            <p:ph type="sldNum" sz="quarter" idx="12"/>
          </p:nvPr>
        </p:nvSpPr>
        <p:spPr>
          <a:ln/>
        </p:spPr>
        <p:txBody>
          <a:bodyPr/>
          <a:lstStyle>
            <a:lvl1pPr>
              <a:defRPr/>
            </a:lvl1pPr>
          </a:lstStyle>
          <a:p>
            <a:pPr>
              <a:defRPr/>
            </a:pPr>
            <a:fld id="{5030BDF7-5845-4889-BF27-C36E4AC7EC4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r>
              <a:rPr lang="en-US"/>
              <a:t>© 2008 Alan S.Berger</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E242E02E-A452-4403-A89D-1C32705E1A6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Slide Number Placeholder 5"/>
          <p:cNvSpPr>
            <a:spLocks noGrp="1"/>
          </p:cNvSpPr>
          <p:nvPr>
            <p:ph type="sldNum" sz="quarter" idx="12"/>
          </p:nvPr>
        </p:nvSpPr>
        <p:spPr>
          <a:noFill/>
        </p:spPr>
        <p:txBody>
          <a:bodyPr/>
          <a:lstStyle/>
          <a:p>
            <a:fld id="{EDBAF0D6-4A9A-4225-B713-4F893FFCD187}" type="slidenum">
              <a:rPr lang="en-US"/>
              <a:pPr/>
              <a:t>1</a:t>
            </a:fld>
            <a:endParaRPr lang="en-US"/>
          </a:p>
        </p:txBody>
      </p:sp>
      <p:sp>
        <p:nvSpPr>
          <p:cNvPr id="2051" name="Rectangle 2"/>
          <p:cNvSpPr>
            <a:spLocks noGrp="1" noChangeArrowheads="1"/>
          </p:cNvSpPr>
          <p:nvPr>
            <p:ph type="title"/>
          </p:nvPr>
        </p:nvSpPr>
        <p:spPr>
          <a:xfrm>
            <a:off x="369888" y="322263"/>
            <a:ext cx="8601075" cy="1465262"/>
          </a:xfrm>
        </p:spPr>
        <p:txBody>
          <a:bodyPr/>
          <a:lstStyle/>
          <a:p>
            <a:pPr eaLnBrk="1" hangingPunct="1"/>
            <a:r>
              <a:rPr lang="en-US" smtClean="0"/>
              <a:t>Sociology and the Social Sciences</a:t>
            </a:r>
          </a:p>
        </p:txBody>
      </p:sp>
      <p:sp>
        <p:nvSpPr>
          <p:cNvPr id="2052" name="Rectangle 3"/>
          <p:cNvSpPr>
            <a:spLocks noChangeArrowheads="1"/>
          </p:cNvSpPr>
          <p:nvPr/>
        </p:nvSpPr>
        <p:spPr bwMode="auto">
          <a:xfrm>
            <a:off x="584200" y="1771650"/>
            <a:ext cx="8293100" cy="22177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None/>
            </a:pPr>
            <a:r>
              <a:rPr lang="en-US" sz="3200"/>
              <a:t>Sociologists:</a:t>
            </a:r>
          </a:p>
          <a:p>
            <a:pPr marL="742950" lvl="1" indent="-285750">
              <a:lnSpc>
                <a:spcPct val="90000"/>
              </a:lnSpc>
              <a:spcBef>
                <a:spcPct val="20000"/>
              </a:spcBef>
              <a:buClr>
                <a:srgbClr val="800000"/>
              </a:buClr>
              <a:buSzPct val="40000"/>
              <a:buFont typeface="Times New Roman" pitchFamily="18" charset="0"/>
              <a:buNone/>
            </a:pPr>
            <a:r>
              <a:rPr lang="en-US" sz="2800">
                <a:cs typeface="Arial" charset="0"/>
              </a:rPr>
              <a:t>– </a:t>
            </a:r>
            <a:r>
              <a:rPr lang="en-US" sz="2800"/>
              <a:t>Study the influence that society has on people’s attitudes and behavior </a:t>
            </a:r>
          </a:p>
          <a:p>
            <a:pPr marL="742950" lvl="1" indent="-285750">
              <a:lnSpc>
                <a:spcPct val="90000"/>
              </a:lnSpc>
              <a:spcBef>
                <a:spcPct val="20000"/>
              </a:spcBef>
              <a:buClr>
                <a:srgbClr val="800000"/>
              </a:buClr>
              <a:buSzPct val="40000"/>
              <a:buFont typeface="Times New Roman" pitchFamily="18" charset="0"/>
              <a:buNone/>
            </a:pPr>
            <a:r>
              <a:rPr lang="en-US" sz="2800">
                <a:cs typeface="Arial" charset="0"/>
              </a:rPr>
              <a:t>– </a:t>
            </a:r>
            <a:r>
              <a:rPr lang="en-US" sz="2800"/>
              <a:t>Seek to understand ways in which people interact and shape society</a:t>
            </a:r>
          </a:p>
        </p:txBody>
      </p:sp>
      <p:sp>
        <p:nvSpPr>
          <p:cNvPr id="2053" name="Rectangle 4"/>
          <p:cNvSpPr>
            <a:spLocks noChangeArrowheads="1"/>
          </p:cNvSpPr>
          <p:nvPr/>
        </p:nvSpPr>
        <p:spPr bwMode="auto">
          <a:xfrm>
            <a:off x="657225" y="3138488"/>
            <a:ext cx="8229600" cy="2482850"/>
          </a:xfrm>
          <a:prstGeom prst="rect">
            <a:avLst/>
          </a:prstGeom>
          <a:noFill/>
          <a:ln w="9525">
            <a:noFill/>
            <a:miter lim="800000"/>
            <a:headEnd/>
            <a:tailEnd/>
          </a:ln>
        </p:spPr>
        <p:txBody>
          <a:bodyPr/>
          <a:lstStyle/>
          <a:p>
            <a:pPr marL="742950" lvl="1" indent="-285750">
              <a:lnSpc>
                <a:spcPct val="90000"/>
              </a:lnSpc>
              <a:spcBef>
                <a:spcPct val="20000"/>
              </a:spcBef>
              <a:buClr>
                <a:srgbClr val="800000"/>
              </a:buClr>
              <a:buSzPct val="40000"/>
              <a:buFont typeface="Times New Roman" pitchFamily="18" charset="0"/>
              <a:buNone/>
            </a:pPr>
            <a:endParaRPr lang="en-US" sz="2800"/>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p>
            <a:r>
              <a:rPr lang="en-US"/>
              <a:t>© 2008 Alan S.Berger</a:t>
            </a:r>
          </a:p>
        </p:txBody>
      </p:sp>
      <p:sp>
        <p:nvSpPr>
          <p:cNvPr id="11267" name="Slide Number Placeholder 5"/>
          <p:cNvSpPr>
            <a:spLocks noGrp="1"/>
          </p:cNvSpPr>
          <p:nvPr>
            <p:ph type="sldNum" sz="quarter" idx="12"/>
          </p:nvPr>
        </p:nvSpPr>
        <p:spPr>
          <a:noFill/>
        </p:spPr>
        <p:txBody>
          <a:bodyPr/>
          <a:lstStyle/>
          <a:p>
            <a:fld id="{27516273-875C-481E-A573-C3FD07919D02}" type="slidenum">
              <a:rPr lang="en-US"/>
              <a:pPr/>
              <a:t>10</a:t>
            </a:fld>
            <a:endParaRPr lang="en-US"/>
          </a:p>
        </p:txBody>
      </p:sp>
      <p:sp>
        <p:nvSpPr>
          <p:cNvPr id="11268" name="Rectangle 2"/>
          <p:cNvSpPr>
            <a:spLocks noGrp="1" noChangeArrowheads="1"/>
          </p:cNvSpPr>
          <p:nvPr>
            <p:ph type="title"/>
          </p:nvPr>
        </p:nvSpPr>
        <p:spPr/>
        <p:txBody>
          <a:bodyPr/>
          <a:lstStyle/>
          <a:p>
            <a:pPr eaLnBrk="1" hangingPunct="1"/>
            <a:r>
              <a:rPr lang="en-US" smtClean="0"/>
              <a:t>The Scientific Method</a:t>
            </a:r>
          </a:p>
        </p:txBody>
      </p:sp>
      <p:pic>
        <p:nvPicPr>
          <p:cNvPr id="11269" name="Picture 4" descr="figure2"/>
          <p:cNvPicPr>
            <a:picLocks noGrp="1" noChangeAspect="1" noChangeArrowheads="1"/>
          </p:cNvPicPr>
          <p:nvPr>
            <p:ph type="body" idx="1"/>
          </p:nvPr>
        </p:nvPicPr>
        <p:blipFill>
          <a:blip r:embed="rId2" cstate="print"/>
          <a:srcRect/>
          <a:stretch>
            <a:fillRect/>
          </a:stretch>
        </p:blipFill>
        <p:spPr>
          <a:xfrm>
            <a:off x="1295400" y="1905000"/>
            <a:ext cx="6248400" cy="4267200"/>
          </a:xfr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2A2EB44B-104D-4A8A-B73A-E1421669E044}" type="slidenum">
              <a:rPr lang="en-US"/>
              <a:pPr/>
              <a:t>11</a:t>
            </a:fld>
            <a:endParaRPr lang="en-US"/>
          </a:p>
        </p:txBody>
      </p:sp>
      <p:sp>
        <p:nvSpPr>
          <p:cNvPr id="12291" name="Rectangle 2"/>
          <p:cNvSpPr>
            <a:spLocks noChangeArrowheads="1"/>
          </p:cNvSpPr>
          <p:nvPr/>
        </p:nvSpPr>
        <p:spPr bwMode="auto">
          <a:xfrm>
            <a:off x="647700" y="1600200"/>
            <a:ext cx="8229600" cy="1892300"/>
          </a:xfrm>
          <a:prstGeom prst="rect">
            <a:avLst/>
          </a:prstGeom>
          <a:noFill/>
          <a:ln w="9525">
            <a:noFill/>
            <a:miter lim="800000"/>
            <a:headEnd/>
            <a:tailEnd/>
          </a:ln>
        </p:spPr>
        <p:txBody>
          <a:bodyPr/>
          <a:lstStyle/>
          <a:p>
            <a:pPr marL="228600" indent="-228600">
              <a:spcBef>
                <a:spcPct val="20000"/>
              </a:spcBef>
              <a:buClr>
                <a:srgbClr val="800000"/>
              </a:buClr>
              <a:buSzPct val="40000"/>
              <a:buFont typeface="Times New Roman" pitchFamily="18" charset="0"/>
              <a:buChar char="█"/>
            </a:pPr>
            <a:r>
              <a:rPr lang="en-US" altLang="en-US" sz="3200"/>
              <a:t>Formulating the Hypothesis</a:t>
            </a:r>
          </a:p>
        </p:txBody>
      </p:sp>
      <p:sp>
        <p:nvSpPr>
          <p:cNvPr id="12292" name="Rectangle 3"/>
          <p:cNvSpPr>
            <a:spLocks noGrp="1" noChangeArrowheads="1"/>
          </p:cNvSpPr>
          <p:nvPr>
            <p:ph type="title"/>
          </p:nvPr>
        </p:nvSpPr>
        <p:spPr>
          <a:xfrm>
            <a:off x="612775" y="274638"/>
            <a:ext cx="8074025" cy="1143000"/>
          </a:xfrm>
        </p:spPr>
        <p:txBody>
          <a:bodyPr/>
          <a:lstStyle/>
          <a:p>
            <a:pPr eaLnBrk="1" hangingPunct="1"/>
            <a:r>
              <a:rPr lang="en-US" sz="4000" smtClean="0"/>
              <a:t>Steps in the Research</a:t>
            </a:r>
            <a:br>
              <a:rPr lang="en-US" sz="4000" smtClean="0"/>
            </a:br>
            <a:r>
              <a:rPr lang="en-US" sz="4000" smtClean="0"/>
              <a:t>Process</a:t>
            </a:r>
          </a:p>
        </p:txBody>
      </p:sp>
      <p:sp>
        <p:nvSpPr>
          <p:cNvPr id="12293" name="Rectangle 4"/>
          <p:cNvSpPr>
            <a:spLocks noChangeArrowheads="1"/>
          </p:cNvSpPr>
          <p:nvPr/>
        </p:nvSpPr>
        <p:spPr bwMode="auto">
          <a:xfrm>
            <a:off x="628650" y="2247900"/>
            <a:ext cx="7993063" cy="4430713"/>
          </a:xfrm>
          <a:prstGeom prst="rect">
            <a:avLst/>
          </a:prstGeom>
          <a:noFill/>
          <a:ln w="9525">
            <a:noFill/>
            <a:miter lim="800000"/>
            <a:headEnd/>
            <a:tailEnd/>
          </a:ln>
        </p:spPr>
        <p:txBody>
          <a:bodyPr/>
          <a:lstStyle/>
          <a:p>
            <a:pPr marL="742950" lvl="1" indent="-285750">
              <a:spcBef>
                <a:spcPct val="20000"/>
              </a:spcBef>
              <a:buFontTx/>
              <a:buChar char="–"/>
            </a:pPr>
            <a:r>
              <a:rPr lang="en-US" sz="2800" b="1"/>
              <a:t>Hypothesis</a:t>
            </a:r>
            <a:r>
              <a:rPr lang="en-US" sz="2800"/>
              <a:t>: testable statement about relationship between two or more variables</a:t>
            </a:r>
          </a:p>
          <a:p>
            <a:pPr marL="742950" lvl="1" indent="-285750">
              <a:spcBef>
                <a:spcPct val="20000"/>
              </a:spcBef>
              <a:buFontTx/>
              <a:buChar char="–"/>
            </a:pPr>
            <a:r>
              <a:rPr lang="en-US" sz="2800" b="1"/>
              <a:t>Variable</a:t>
            </a:r>
            <a:r>
              <a:rPr lang="en-US" sz="2800"/>
              <a:t>: measurable trait or characteristic subject to change under different conditions</a:t>
            </a:r>
          </a:p>
          <a:p>
            <a:pPr marL="1143000" lvl="2" indent="-228600">
              <a:lnSpc>
                <a:spcPct val="90000"/>
              </a:lnSpc>
              <a:spcBef>
                <a:spcPct val="20000"/>
              </a:spcBef>
              <a:buFontTx/>
              <a:buChar char="•"/>
            </a:pPr>
            <a:r>
              <a:rPr lang="en-US" sz="2600" b="1"/>
              <a:t>Independent variable</a:t>
            </a:r>
            <a:r>
              <a:rPr lang="en-US" sz="2600"/>
              <a:t>: variable hypothesized to cause or influence another</a:t>
            </a:r>
          </a:p>
          <a:p>
            <a:pPr marL="1143000" lvl="2" indent="-228600">
              <a:lnSpc>
                <a:spcPct val="90000"/>
              </a:lnSpc>
              <a:spcBef>
                <a:spcPct val="20000"/>
              </a:spcBef>
              <a:buFontTx/>
              <a:buChar char="•"/>
            </a:pPr>
            <a:r>
              <a:rPr lang="en-US" sz="2600" b="1"/>
              <a:t>Dependent variable</a:t>
            </a:r>
            <a:r>
              <a:rPr lang="en-US" sz="2600"/>
              <a:t>: variable subject to the influence of another variable</a:t>
            </a:r>
          </a:p>
        </p:txBody>
      </p:sp>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p>
            <a:fld id="{7B1D6DA4-BFD4-4952-BDA7-C91E32F27BB5}" type="slidenum">
              <a:rPr lang="en-US"/>
              <a:pPr/>
              <a:t>12</a:t>
            </a:fld>
            <a:endParaRPr lang="en-US"/>
          </a:p>
        </p:txBody>
      </p:sp>
      <p:sp>
        <p:nvSpPr>
          <p:cNvPr id="13315" name="Rectangle 2"/>
          <p:cNvSpPr>
            <a:spLocks noChangeArrowheads="1"/>
          </p:cNvSpPr>
          <p:nvPr/>
        </p:nvSpPr>
        <p:spPr bwMode="auto">
          <a:xfrm>
            <a:off x="647700" y="1600200"/>
            <a:ext cx="8229600" cy="1892300"/>
          </a:xfrm>
          <a:prstGeom prst="rect">
            <a:avLst/>
          </a:prstGeom>
          <a:noFill/>
          <a:ln w="9525">
            <a:noFill/>
            <a:miter lim="800000"/>
            <a:headEnd/>
            <a:tailEnd/>
          </a:ln>
        </p:spPr>
        <p:txBody>
          <a:bodyPr/>
          <a:lstStyle/>
          <a:p>
            <a:pPr marL="228600" indent="-228600">
              <a:spcBef>
                <a:spcPct val="20000"/>
              </a:spcBef>
              <a:buClr>
                <a:srgbClr val="800000"/>
              </a:buClr>
              <a:buSzPct val="40000"/>
              <a:buFont typeface="Times New Roman" pitchFamily="18" charset="0"/>
              <a:buChar char="█"/>
            </a:pPr>
            <a:r>
              <a:rPr lang="en-US" altLang="en-US" sz="3200"/>
              <a:t>Formulating the Hypothesis</a:t>
            </a:r>
          </a:p>
        </p:txBody>
      </p:sp>
      <p:sp>
        <p:nvSpPr>
          <p:cNvPr id="13316" name="Rectangle 3"/>
          <p:cNvSpPr>
            <a:spLocks noGrp="1" noChangeArrowheads="1"/>
          </p:cNvSpPr>
          <p:nvPr>
            <p:ph type="title"/>
          </p:nvPr>
        </p:nvSpPr>
        <p:spPr>
          <a:xfrm>
            <a:off x="612775" y="274638"/>
            <a:ext cx="8074025" cy="1143000"/>
          </a:xfrm>
        </p:spPr>
        <p:txBody>
          <a:bodyPr/>
          <a:lstStyle/>
          <a:p>
            <a:pPr eaLnBrk="1" hangingPunct="1"/>
            <a:r>
              <a:rPr lang="en-US" sz="4000" smtClean="0"/>
              <a:t>Steps in the Research</a:t>
            </a:r>
            <a:br>
              <a:rPr lang="en-US" sz="4000" smtClean="0"/>
            </a:br>
            <a:r>
              <a:rPr lang="en-US" sz="4000" smtClean="0"/>
              <a:t>Process</a:t>
            </a:r>
          </a:p>
        </p:txBody>
      </p:sp>
      <p:sp>
        <p:nvSpPr>
          <p:cNvPr id="13317" name="Rectangle 4"/>
          <p:cNvSpPr>
            <a:spLocks noChangeArrowheads="1"/>
          </p:cNvSpPr>
          <p:nvPr/>
        </p:nvSpPr>
        <p:spPr bwMode="auto">
          <a:xfrm>
            <a:off x="628650" y="2247900"/>
            <a:ext cx="7993063" cy="4430713"/>
          </a:xfrm>
          <a:prstGeom prst="rect">
            <a:avLst/>
          </a:prstGeom>
          <a:noFill/>
          <a:ln w="9525">
            <a:noFill/>
            <a:miter lim="800000"/>
            <a:headEnd/>
            <a:tailEnd/>
          </a:ln>
        </p:spPr>
        <p:txBody>
          <a:bodyPr/>
          <a:lstStyle/>
          <a:p>
            <a:pPr marL="742950" lvl="1" indent="-285750">
              <a:spcBef>
                <a:spcPct val="20000"/>
              </a:spcBef>
              <a:buFontTx/>
              <a:buChar char="–"/>
            </a:pPr>
            <a:r>
              <a:rPr lang="en-US" sz="2800" b="1"/>
              <a:t>Causal logic</a:t>
            </a:r>
            <a:r>
              <a:rPr lang="en-US" sz="2800"/>
              <a:t>: relationship between a condition or variable and a particular consequence, with one event leading to the other</a:t>
            </a:r>
          </a:p>
          <a:p>
            <a:pPr marL="742950" lvl="1" indent="-285750">
              <a:spcBef>
                <a:spcPct val="20000"/>
              </a:spcBef>
              <a:buFontTx/>
              <a:buChar char="–"/>
            </a:pPr>
            <a:r>
              <a:rPr lang="en-US" sz="2800" b="1"/>
              <a:t>Correlation</a:t>
            </a:r>
            <a:r>
              <a:rPr lang="en-US" sz="2800"/>
              <a:t>: exists when a change in one variable coincides with a change in another</a:t>
            </a:r>
          </a:p>
        </p:txBody>
      </p:sp>
      <p:grpSp>
        <p:nvGrpSpPr>
          <p:cNvPr id="13318" name="Group 5"/>
          <p:cNvGrpSpPr>
            <a:grpSpLocks/>
          </p:cNvGrpSpPr>
          <p:nvPr/>
        </p:nvGrpSpPr>
        <p:grpSpPr bwMode="auto">
          <a:xfrm>
            <a:off x="1562100" y="5110163"/>
            <a:ext cx="5969000" cy="1219200"/>
            <a:chOff x="610" y="1866"/>
            <a:chExt cx="3760" cy="699"/>
          </a:xfrm>
        </p:grpSpPr>
        <p:sp>
          <p:nvSpPr>
            <p:cNvPr id="13319" name="Rectangle 6"/>
            <p:cNvSpPr>
              <a:spLocks noChangeArrowheads="1"/>
            </p:cNvSpPr>
            <p:nvPr/>
          </p:nvSpPr>
          <p:spPr bwMode="auto">
            <a:xfrm>
              <a:off x="706" y="1866"/>
              <a:ext cx="3543" cy="699"/>
            </a:xfrm>
            <a:prstGeom prst="rect">
              <a:avLst/>
            </a:prstGeom>
            <a:solidFill>
              <a:srgbClr val="FFFFD3"/>
            </a:solidFill>
            <a:ln w="57150" cmpd="thinThick">
              <a:solidFill>
                <a:schemeClr val="hlink"/>
              </a:solidFill>
              <a:miter lim="800000"/>
              <a:headEnd/>
              <a:tailEnd/>
            </a:ln>
          </p:spPr>
          <p:txBody>
            <a:bodyPr wrap="none" anchor="ctr"/>
            <a:lstStyle/>
            <a:p>
              <a:endParaRPr lang="en-US"/>
            </a:p>
          </p:txBody>
        </p:sp>
        <p:sp>
          <p:nvSpPr>
            <p:cNvPr id="13320" name="Rectangle 7"/>
            <p:cNvSpPr>
              <a:spLocks noChangeArrowheads="1"/>
            </p:cNvSpPr>
            <p:nvPr/>
          </p:nvSpPr>
          <p:spPr bwMode="auto">
            <a:xfrm>
              <a:off x="610" y="1914"/>
              <a:ext cx="3760" cy="621"/>
            </a:xfrm>
            <a:prstGeom prst="rect">
              <a:avLst/>
            </a:prstGeom>
            <a:noFill/>
            <a:ln w="9525">
              <a:noFill/>
              <a:miter lim="800000"/>
              <a:headEnd/>
              <a:tailEnd/>
            </a:ln>
          </p:spPr>
          <p:txBody>
            <a:bodyPr/>
            <a:lstStyle/>
            <a:p>
              <a:pPr marL="288925">
                <a:spcBef>
                  <a:spcPct val="20000"/>
                </a:spcBef>
              </a:pPr>
              <a:r>
                <a:rPr lang="en-US" sz="2800"/>
                <a:t>Correlation does not necessarily indicate causation</a:t>
              </a:r>
            </a:p>
          </p:txBody>
        </p:sp>
      </p:grpSp>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p>
            <a:r>
              <a:rPr lang="en-US"/>
              <a:t>© 2008 Alan S.Berger</a:t>
            </a:r>
          </a:p>
        </p:txBody>
      </p:sp>
      <p:sp>
        <p:nvSpPr>
          <p:cNvPr id="14339" name="Slide Number Placeholder 5"/>
          <p:cNvSpPr>
            <a:spLocks noGrp="1"/>
          </p:cNvSpPr>
          <p:nvPr>
            <p:ph type="sldNum" sz="quarter" idx="12"/>
          </p:nvPr>
        </p:nvSpPr>
        <p:spPr>
          <a:noFill/>
        </p:spPr>
        <p:txBody>
          <a:bodyPr/>
          <a:lstStyle/>
          <a:p>
            <a:fld id="{FA84D3E1-DDFC-44C3-9F85-E20D74F6E249}" type="slidenum">
              <a:rPr lang="en-US"/>
              <a:pPr/>
              <a:t>13</a:t>
            </a:fld>
            <a:endParaRPr lang="en-US"/>
          </a:p>
        </p:txBody>
      </p:sp>
      <p:sp>
        <p:nvSpPr>
          <p:cNvPr id="14340" name="Rectangle 2"/>
          <p:cNvSpPr>
            <a:spLocks noGrp="1" noChangeArrowheads="1"/>
          </p:cNvSpPr>
          <p:nvPr>
            <p:ph type="title"/>
          </p:nvPr>
        </p:nvSpPr>
        <p:spPr/>
        <p:txBody>
          <a:bodyPr/>
          <a:lstStyle/>
          <a:p>
            <a:pPr eaLnBrk="1" hangingPunct="1"/>
            <a:r>
              <a:rPr lang="en-US" smtClean="0"/>
              <a:t>The utility of Measurement</a:t>
            </a:r>
          </a:p>
        </p:txBody>
      </p:sp>
      <p:sp>
        <p:nvSpPr>
          <p:cNvPr id="14341" name="Rectangle 4"/>
          <p:cNvSpPr>
            <a:spLocks noGrp="1" noChangeArrowheads="1"/>
          </p:cNvSpPr>
          <p:nvPr>
            <p:ph type="body" idx="1"/>
          </p:nvPr>
        </p:nvSpPr>
        <p:spPr/>
        <p:txBody>
          <a:bodyPr/>
          <a:lstStyle/>
          <a:p>
            <a:pPr marL="381000" indent="-381000" eaLnBrk="1" hangingPunct="1">
              <a:lnSpc>
                <a:spcPct val="80000"/>
              </a:lnSpc>
              <a:buFontTx/>
              <a:buNone/>
            </a:pPr>
            <a:r>
              <a:rPr lang="en-US" sz="2000" smtClean="0"/>
              <a:t>	</a:t>
            </a:r>
            <a:r>
              <a:rPr lang="en-US" sz="2400" smtClean="0"/>
              <a:t>For a measurement to be useful, it must be reliable and valid.</a:t>
            </a:r>
          </a:p>
          <a:p>
            <a:pPr marL="381000" indent="-381000" eaLnBrk="1" hangingPunct="1">
              <a:lnSpc>
                <a:spcPct val="80000"/>
              </a:lnSpc>
              <a:buFontTx/>
              <a:buNone/>
            </a:pPr>
            <a:endParaRPr lang="en-US" sz="2400" smtClean="0"/>
          </a:p>
          <a:p>
            <a:pPr marL="800100" lvl="1" indent="-342900" eaLnBrk="1" hangingPunct="1">
              <a:lnSpc>
                <a:spcPct val="80000"/>
              </a:lnSpc>
              <a:buFontTx/>
              <a:buChar char="•"/>
            </a:pPr>
            <a:r>
              <a:rPr lang="en-US" sz="2000" b="1" smtClean="0"/>
              <a:t>Reliability</a:t>
            </a:r>
            <a:r>
              <a:rPr lang="en-US" sz="2000" smtClean="0"/>
              <a:t> refers to consistency in measurement.</a:t>
            </a:r>
          </a:p>
          <a:p>
            <a:pPr marL="800100" lvl="1" indent="-342900" eaLnBrk="1" hangingPunct="1">
              <a:lnSpc>
                <a:spcPct val="80000"/>
              </a:lnSpc>
              <a:buFontTx/>
              <a:buChar char="•"/>
            </a:pPr>
            <a:endParaRPr lang="en-US" sz="2000" smtClean="0"/>
          </a:p>
          <a:p>
            <a:pPr marL="800100" lvl="1" indent="-342900" eaLnBrk="1" hangingPunct="1">
              <a:lnSpc>
                <a:spcPct val="80000"/>
              </a:lnSpc>
              <a:buFontTx/>
              <a:buChar char="•"/>
            </a:pPr>
            <a:r>
              <a:rPr lang="en-US" sz="2000" b="1" smtClean="0"/>
              <a:t>Validity</a:t>
            </a:r>
            <a:r>
              <a:rPr lang="en-US" sz="2000" smtClean="0"/>
              <a:t> means precision in measuring exactly what one intends to measure.</a:t>
            </a:r>
          </a:p>
          <a:p>
            <a:pPr marL="800100" lvl="1" indent="-342900" eaLnBrk="1" hangingPunct="1">
              <a:lnSpc>
                <a:spcPct val="80000"/>
              </a:lnSpc>
              <a:buFontTx/>
              <a:buChar char="•"/>
            </a:pPr>
            <a:endParaRPr lang="en-US" sz="2000" smtClean="0"/>
          </a:p>
          <a:p>
            <a:pPr marL="381000" indent="-381000" eaLnBrk="1" hangingPunct="1">
              <a:lnSpc>
                <a:spcPct val="80000"/>
              </a:lnSpc>
              <a:buFontTx/>
              <a:buNone/>
            </a:pPr>
            <a:r>
              <a:rPr lang="en-US" sz="2400" smtClean="0"/>
              <a:t>	There are two types of measurement</a:t>
            </a:r>
          </a:p>
          <a:p>
            <a:pPr marL="381000" indent="-381000" eaLnBrk="1" hangingPunct="1">
              <a:lnSpc>
                <a:spcPct val="80000"/>
              </a:lnSpc>
              <a:buFontTx/>
              <a:buNone/>
            </a:pPr>
            <a:r>
              <a:rPr lang="en-US" sz="2000" smtClean="0"/>
              <a:t>		Nominal: expresses the essence of an idea in words </a:t>
            </a:r>
          </a:p>
          <a:p>
            <a:pPr marL="381000" indent="-381000" eaLnBrk="1" hangingPunct="1">
              <a:lnSpc>
                <a:spcPct val="80000"/>
              </a:lnSpc>
              <a:buFontTx/>
              <a:buNone/>
            </a:pPr>
            <a:r>
              <a:rPr lang="en-US" sz="2000" smtClean="0"/>
              <a:t>		Operational: expresses the essence of an idea in terms that can be measured.</a:t>
            </a:r>
            <a:endParaRPr lang="en-US" sz="2400" smtClean="0"/>
          </a:p>
          <a:p>
            <a:pPr marL="381000" indent="-381000" eaLnBrk="1" hangingPunct="1">
              <a:lnSpc>
                <a:spcPct val="80000"/>
              </a:lnSpc>
            </a:pPr>
            <a:endParaRPr lang="en-US" sz="20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p:spPr>
        <p:txBody>
          <a:bodyPr/>
          <a:lstStyle/>
          <a:p>
            <a:r>
              <a:rPr lang="en-US"/>
              <a:t>© 2008 Alan S.Berger</a:t>
            </a:r>
          </a:p>
        </p:txBody>
      </p:sp>
      <p:sp>
        <p:nvSpPr>
          <p:cNvPr id="15363" name="Slide Number Placeholder 5"/>
          <p:cNvSpPr>
            <a:spLocks noGrp="1"/>
          </p:cNvSpPr>
          <p:nvPr>
            <p:ph type="sldNum" sz="quarter" idx="12"/>
          </p:nvPr>
        </p:nvSpPr>
        <p:spPr>
          <a:noFill/>
        </p:spPr>
        <p:txBody>
          <a:bodyPr/>
          <a:lstStyle/>
          <a:p>
            <a:fld id="{CCACAC00-EFB0-48E6-BF34-83518C7A8946}" type="slidenum">
              <a:rPr lang="en-US"/>
              <a:pPr/>
              <a:t>14</a:t>
            </a:fld>
            <a:endParaRPr lang="en-US"/>
          </a:p>
        </p:txBody>
      </p:sp>
      <p:sp>
        <p:nvSpPr>
          <p:cNvPr id="15364" name="Rectangle 2"/>
          <p:cNvSpPr>
            <a:spLocks noGrp="1" noChangeArrowheads="1"/>
          </p:cNvSpPr>
          <p:nvPr>
            <p:ph type="title"/>
          </p:nvPr>
        </p:nvSpPr>
        <p:spPr>
          <a:xfrm>
            <a:off x="369888" y="322263"/>
            <a:ext cx="8601075" cy="1465262"/>
          </a:xfrm>
        </p:spPr>
        <p:txBody>
          <a:bodyPr/>
          <a:lstStyle/>
          <a:p>
            <a:pPr eaLnBrk="1" hangingPunct="1"/>
            <a:r>
              <a:rPr lang="en-US" smtClean="0"/>
              <a:t>Collecting and Analyzing Data</a:t>
            </a:r>
          </a:p>
        </p:txBody>
      </p:sp>
      <p:sp>
        <p:nvSpPr>
          <p:cNvPr id="15365" name="Rectangle 3"/>
          <p:cNvSpPr>
            <a:spLocks noChangeArrowheads="1"/>
          </p:cNvSpPr>
          <p:nvPr/>
        </p:nvSpPr>
        <p:spPr bwMode="auto">
          <a:xfrm>
            <a:off x="647700" y="1771650"/>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r>
              <a:rPr lang="en-US" sz="3200"/>
              <a:t>Ensuring Validity and Reliability</a:t>
            </a:r>
          </a:p>
        </p:txBody>
      </p:sp>
      <p:sp>
        <p:nvSpPr>
          <p:cNvPr id="15366" name="Rectangle 4"/>
          <p:cNvSpPr>
            <a:spLocks noChangeArrowheads="1"/>
          </p:cNvSpPr>
          <p:nvPr/>
        </p:nvSpPr>
        <p:spPr bwMode="auto">
          <a:xfrm>
            <a:off x="647700" y="2635250"/>
            <a:ext cx="8226425" cy="1892300"/>
          </a:xfrm>
          <a:prstGeom prst="rect">
            <a:avLst/>
          </a:prstGeom>
          <a:noFill/>
          <a:ln w="9525">
            <a:noFill/>
            <a:miter lim="800000"/>
            <a:headEnd/>
            <a:tailEnd/>
          </a:ln>
        </p:spPr>
        <p:txBody>
          <a:bodyPr/>
          <a:lstStyle/>
          <a:p>
            <a:pPr marL="742950" lvl="1" indent="-285750">
              <a:spcBef>
                <a:spcPct val="80000"/>
              </a:spcBef>
              <a:buFontTx/>
              <a:buChar char="–"/>
            </a:pPr>
            <a:r>
              <a:rPr lang="en-US" sz="2800" b="1"/>
              <a:t>Validity</a:t>
            </a:r>
            <a:r>
              <a:rPr lang="en-US" sz="2800"/>
              <a:t>: degree to which a measure or scale truly reflects the phenomenon under study</a:t>
            </a:r>
          </a:p>
          <a:p>
            <a:pPr marL="742950" lvl="1" indent="-285750">
              <a:spcBef>
                <a:spcPct val="80000"/>
              </a:spcBef>
              <a:buFontTx/>
              <a:buChar char="–"/>
            </a:pPr>
            <a:r>
              <a:rPr lang="en-US" sz="2800" b="1"/>
              <a:t>Reliability</a:t>
            </a:r>
            <a:r>
              <a:rPr lang="en-US" sz="2800"/>
              <a:t>: extent to which a measure produces consistent results</a:t>
            </a:r>
          </a:p>
        </p:txBody>
      </p:sp>
    </p:spTree>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EA411F8D-1B7B-40D4-B1E5-D9DEF73C82A4}" type="slidenum">
              <a:rPr lang="en-US"/>
              <a:pPr/>
              <a:t>15</a:t>
            </a:fld>
            <a:endParaRPr lang="en-US"/>
          </a:p>
        </p:txBody>
      </p:sp>
      <p:sp>
        <p:nvSpPr>
          <p:cNvPr id="16387" name="Rectangle 2"/>
          <p:cNvSpPr>
            <a:spLocks noGrp="1" noChangeArrowheads="1"/>
          </p:cNvSpPr>
          <p:nvPr>
            <p:ph type="title"/>
          </p:nvPr>
        </p:nvSpPr>
        <p:spPr>
          <a:xfrm>
            <a:off x="369888" y="322263"/>
            <a:ext cx="8601075" cy="1465262"/>
          </a:xfrm>
        </p:spPr>
        <p:txBody>
          <a:bodyPr/>
          <a:lstStyle/>
          <a:p>
            <a:pPr eaLnBrk="1" hangingPunct="1"/>
            <a:r>
              <a:rPr lang="en-US" smtClean="0"/>
              <a:t>Collecting and Analyzing Data</a:t>
            </a:r>
          </a:p>
        </p:txBody>
      </p:sp>
      <p:sp>
        <p:nvSpPr>
          <p:cNvPr id="16388" name="Rectangle 3"/>
          <p:cNvSpPr>
            <a:spLocks noChangeArrowheads="1"/>
          </p:cNvSpPr>
          <p:nvPr/>
        </p:nvSpPr>
        <p:spPr bwMode="auto">
          <a:xfrm>
            <a:off x="647700" y="1771650"/>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r>
              <a:rPr lang="en-US" sz="3200"/>
              <a:t>Selecting the Sample</a:t>
            </a:r>
          </a:p>
        </p:txBody>
      </p:sp>
      <p:sp>
        <p:nvSpPr>
          <p:cNvPr id="16389" name="Rectangle 4"/>
          <p:cNvSpPr>
            <a:spLocks noChangeArrowheads="1"/>
          </p:cNvSpPr>
          <p:nvPr/>
        </p:nvSpPr>
        <p:spPr bwMode="auto">
          <a:xfrm>
            <a:off x="457200" y="2592388"/>
            <a:ext cx="7924800" cy="2743200"/>
          </a:xfrm>
          <a:prstGeom prst="rect">
            <a:avLst/>
          </a:prstGeom>
          <a:noFill/>
          <a:ln w="9525">
            <a:noFill/>
            <a:miter lim="800000"/>
            <a:headEnd/>
            <a:tailEnd/>
          </a:ln>
        </p:spPr>
        <p:txBody>
          <a:bodyPr/>
          <a:lstStyle/>
          <a:p>
            <a:pPr marL="742950" lvl="1" indent="-285750">
              <a:spcBef>
                <a:spcPct val="80000"/>
              </a:spcBef>
              <a:buFontTx/>
              <a:buChar char="–"/>
            </a:pPr>
            <a:r>
              <a:rPr lang="en-US" sz="2800" b="1"/>
              <a:t>Sample</a:t>
            </a:r>
            <a:r>
              <a:rPr lang="en-US" sz="2800"/>
              <a:t>: selection from a larger population that is statistically representative of that population</a:t>
            </a:r>
          </a:p>
          <a:p>
            <a:pPr marL="742950" lvl="1" indent="-285750">
              <a:spcBef>
                <a:spcPct val="80000"/>
              </a:spcBef>
              <a:buFontTx/>
              <a:buChar char="–"/>
            </a:pPr>
            <a:r>
              <a:rPr lang="en-US" sz="2800" b="1"/>
              <a:t>Random</a:t>
            </a:r>
            <a:r>
              <a:rPr lang="en-US" sz="2800"/>
              <a:t> </a:t>
            </a:r>
            <a:r>
              <a:rPr lang="en-US" sz="2800" b="1"/>
              <a:t>sample</a:t>
            </a:r>
            <a:r>
              <a:rPr lang="en-US" sz="2800"/>
              <a:t>: when every member of an entire population has the same chance of being selected</a:t>
            </a:r>
          </a:p>
        </p:txBody>
      </p:sp>
    </p:spTree>
  </p:cSld>
  <p:clrMapOvr>
    <a:masterClrMapping/>
  </p:clrMapOvr>
  <p:transition spd="med">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p>
            <a:r>
              <a:rPr lang="en-US"/>
              <a:t>© 2008 Alan S.Berger</a:t>
            </a:r>
          </a:p>
        </p:txBody>
      </p:sp>
      <p:sp>
        <p:nvSpPr>
          <p:cNvPr id="17411" name="Slide Number Placeholder 5"/>
          <p:cNvSpPr>
            <a:spLocks noGrp="1"/>
          </p:cNvSpPr>
          <p:nvPr>
            <p:ph type="sldNum" sz="quarter" idx="12"/>
          </p:nvPr>
        </p:nvSpPr>
        <p:spPr>
          <a:noFill/>
        </p:spPr>
        <p:txBody>
          <a:bodyPr/>
          <a:lstStyle/>
          <a:p>
            <a:fld id="{54F43C8D-6341-40C8-B42F-D63D9E3DD732}" type="slidenum">
              <a:rPr lang="en-US"/>
              <a:pPr/>
              <a:t>16</a:t>
            </a:fld>
            <a:endParaRPr lang="en-US"/>
          </a:p>
        </p:txBody>
      </p:sp>
      <p:sp>
        <p:nvSpPr>
          <p:cNvPr id="17412" name="Rectangle 2"/>
          <p:cNvSpPr>
            <a:spLocks noGrp="1" noChangeArrowheads="1"/>
          </p:cNvSpPr>
          <p:nvPr>
            <p:ph type="title"/>
          </p:nvPr>
        </p:nvSpPr>
        <p:spPr/>
        <p:txBody>
          <a:bodyPr/>
          <a:lstStyle/>
          <a:p>
            <a:pPr eaLnBrk="1" hangingPunct="1"/>
            <a:r>
              <a:rPr lang="en-US" sz="4000" smtClean="0"/>
              <a:t>The Basic Concepts of the Social Scientific Method</a:t>
            </a:r>
          </a:p>
        </p:txBody>
      </p:sp>
      <p:sp>
        <p:nvSpPr>
          <p:cNvPr id="17413" name="Rectangle 3"/>
          <p:cNvSpPr>
            <a:spLocks noGrp="1" noChangeArrowheads="1"/>
          </p:cNvSpPr>
          <p:nvPr>
            <p:ph type="body" idx="1"/>
          </p:nvPr>
        </p:nvSpPr>
        <p:spPr>
          <a:xfrm>
            <a:off x="457200" y="1600200"/>
            <a:ext cx="8229600" cy="4572000"/>
          </a:xfrm>
        </p:spPr>
        <p:txBody>
          <a:bodyPr/>
          <a:lstStyle/>
          <a:p>
            <a:pPr eaLnBrk="1" hangingPunct="1">
              <a:lnSpc>
                <a:spcPct val="80000"/>
              </a:lnSpc>
              <a:buFontTx/>
              <a:buNone/>
            </a:pPr>
            <a:r>
              <a:rPr lang="en-US" sz="2000" smtClean="0"/>
              <a:t>Concepts, variables, and measurement.</a:t>
            </a:r>
          </a:p>
          <a:p>
            <a:pPr eaLnBrk="1" hangingPunct="1">
              <a:lnSpc>
                <a:spcPct val="80000"/>
              </a:lnSpc>
              <a:buFontTx/>
              <a:buNone/>
            </a:pPr>
            <a:endParaRPr lang="en-US" sz="2000" smtClean="0"/>
          </a:p>
          <a:p>
            <a:pPr eaLnBrk="1" hangingPunct="1">
              <a:lnSpc>
                <a:spcPct val="80000"/>
              </a:lnSpc>
              <a:buFontTx/>
              <a:buNone/>
            </a:pPr>
            <a:r>
              <a:rPr lang="en-US" sz="2000" smtClean="0"/>
              <a:t>	1. Concepts are mental constructs that represent some part of the world, inevitably in a simplified form.</a:t>
            </a:r>
          </a:p>
          <a:p>
            <a:pPr eaLnBrk="1" hangingPunct="1">
              <a:lnSpc>
                <a:spcPct val="80000"/>
              </a:lnSpc>
              <a:buFontTx/>
              <a:buNone/>
            </a:pPr>
            <a:endParaRPr lang="en-US" sz="2000" smtClean="0"/>
          </a:p>
          <a:p>
            <a:pPr eaLnBrk="1" hangingPunct="1">
              <a:lnSpc>
                <a:spcPct val="80000"/>
              </a:lnSpc>
              <a:buFontTx/>
              <a:buNone/>
            </a:pPr>
            <a:r>
              <a:rPr lang="en-US" sz="2000" smtClean="0"/>
              <a:t>	2.  Variables are concepts whose value changes from case to case, Constants do not change value.</a:t>
            </a:r>
          </a:p>
          <a:p>
            <a:pPr eaLnBrk="1" hangingPunct="1">
              <a:lnSpc>
                <a:spcPct val="80000"/>
              </a:lnSpc>
              <a:buFontTx/>
              <a:buNone/>
            </a:pPr>
            <a:endParaRPr lang="en-US" sz="2000" smtClean="0"/>
          </a:p>
          <a:p>
            <a:pPr eaLnBrk="1" hangingPunct="1">
              <a:lnSpc>
                <a:spcPct val="80000"/>
              </a:lnSpc>
              <a:buFontTx/>
              <a:buNone/>
            </a:pPr>
            <a:r>
              <a:rPr lang="en-US" sz="2000" smtClean="0"/>
              <a:t>	3. Measurement is the process of determining the value of a variable in a specific  case. </a:t>
            </a:r>
          </a:p>
          <a:p>
            <a:pPr eaLnBrk="1" hangingPunct="1">
              <a:lnSpc>
                <a:spcPct val="80000"/>
              </a:lnSpc>
              <a:buFontTx/>
              <a:buNone/>
            </a:pPr>
            <a:endParaRPr lang="en-US" sz="2000" smtClean="0"/>
          </a:p>
          <a:p>
            <a:pPr eaLnBrk="1" hangingPunct="1">
              <a:lnSpc>
                <a:spcPct val="80000"/>
              </a:lnSpc>
              <a:buFontTx/>
              <a:buNone/>
            </a:pPr>
            <a:r>
              <a:rPr lang="en-US" sz="2000" smtClean="0"/>
              <a:t>	4.   Statistical measures are frequently used to describe populations as a whole.</a:t>
            </a:r>
          </a:p>
          <a:p>
            <a:pPr eaLnBrk="1" hangingPunct="1">
              <a:lnSpc>
                <a:spcPct val="80000"/>
              </a:lnSpc>
              <a:buFontTx/>
              <a:buNone/>
            </a:pPr>
            <a:r>
              <a:rPr lang="en-US" sz="2000" smtClean="0"/>
              <a:t>		a) This requires that researchers operationalize variables, which mean specifying exactly what one is to measure in assigning a value to a variable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p>
            <a:r>
              <a:rPr lang="en-US"/>
              <a:t>© 2008 Alan S.Berger</a:t>
            </a:r>
          </a:p>
        </p:txBody>
      </p:sp>
      <p:sp>
        <p:nvSpPr>
          <p:cNvPr id="18435" name="Slide Number Placeholder 5"/>
          <p:cNvSpPr>
            <a:spLocks noGrp="1"/>
          </p:cNvSpPr>
          <p:nvPr>
            <p:ph type="sldNum" sz="quarter" idx="12"/>
          </p:nvPr>
        </p:nvSpPr>
        <p:spPr>
          <a:noFill/>
        </p:spPr>
        <p:txBody>
          <a:bodyPr/>
          <a:lstStyle/>
          <a:p>
            <a:fld id="{401A4DBC-9255-4C3B-A900-4183DF0C6059}" type="slidenum">
              <a:rPr lang="en-US"/>
              <a:pPr/>
              <a:t>17</a:t>
            </a:fld>
            <a:endParaRPr lang="en-US"/>
          </a:p>
        </p:txBody>
      </p:sp>
      <p:sp>
        <p:nvSpPr>
          <p:cNvPr id="18436" name="Rectangle 2"/>
          <p:cNvSpPr>
            <a:spLocks noGrp="1" noChangeArrowheads="1"/>
          </p:cNvSpPr>
          <p:nvPr>
            <p:ph type="title"/>
          </p:nvPr>
        </p:nvSpPr>
        <p:spPr/>
        <p:txBody>
          <a:bodyPr/>
          <a:lstStyle/>
          <a:p>
            <a:pPr eaLnBrk="1" hangingPunct="1"/>
            <a:r>
              <a:rPr lang="en-US" sz="4000" smtClean="0"/>
              <a:t>Three Useful (and Simple) Statistical Measures.</a:t>
            </a:r>
            <a:br>
              <a:rPr lang="en-US" sz="4000" smtClean="0"/>
            </a:br>
            <a:endParaRPr lang="en-US" sz="4000" smtClean="0"/>
          </a:p>
        </p:txBody>
      </p:sp>
      <p:sp>
        <p:nvSpPr>
          <p:cNvPr id="18437" name="Rectangle 3"/>
          <p:cNvSpPr>
            <a:spLocks noGrp="1" noChangeArrowheads="1"/>
          </p:cNvSpPr>
          <p:nvPr>
            <p:ph type="body" idx="1"/>
          </p:nvPr>
        </p:nvSpPr>
        <p:spPr/>
        <p:txBody>
          <a:bodyPr/>
          <a:lstStyle/>
          <a:p>
            <a:pPr eaLnBrk="1" hangingPunct="1">
              <a:buFontTx/>
              <a:buAutoNum type="arabicPeriod"/>
            </a:pPr>
            <a:r>
              <a:rPr lang="en-US" smtClean="0"/>
              <a:t>The mode is the value that occurs most often in a series of numbers.</a:t>
            </a:r>
          </a:p>
          <a:p>
            <a:pPr eaLnBrk="1" hangingPunct="1">
              <a:buFontTx/>
              <a:buAutoNum type="arabicPeriod"/>
            </a:pPr>
            <a:r>
              <a:rPr lang="en-US" smtClean="0"/>
              <a:t>The mean refers to the arithmetic average of a series of numbers. </a:t>
            </a:r>
          </a:p>
          <a:p>
            <a:pPr eaLnBrk="1" hangingPunct="1">
              <a:buFontTx/>
              <a:buAutoNum type="arabicPeriod"/>
            </a:pPr>
            <a:r>
              <a:rPr lang="en-US" smtClean="0"/>
              <a:t>The median is the value that occurs midway in a series of number arranged from lowest to highest.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p>
            <a:r>
              <a:rPr lang="en-US"/>
              <a:t>© 2008 Alan S.Berger</a:t>
            </a:r>
          </a:p>
        </p:txBody>
      </p:sp>
      <p:sp>
        <p:nvSpPr>
          <p:cNvPr id="19459" name="Slide Number Placeholder 5"/>
          <p:cNvSpPr>
            <a:spLocks noGrp="1"/>
          </p:cNvSpPr>
          <p:nvPr>
            <p:ph type="sldNum" sz="quarter" idx="12"/>
          </p:nvPr>
        </p:nvSpPr>
        <p:spPr>
          <a:noFill/>
        </p:spPr>
        <p:txBody>
          <a:bodyPr/>
          <a:lstStyle/>
          <a:p>
            <a:fld id="{2DF447AF-6597-4623-8685-8AC9444322C8}" type="slidenum">
              <a:rPr lang="en-US"/>
              <a:pPr/>
              <a:t>18</a:t>
            </a:fld>
            <a:endParaRPr lang="en-US"/>
          </a:p>
        </p:txBody>
      </p:sp>
      <p:sp>
        <p:nvSpPr>
          <p:cNvPr id="19460" name="Rectangle 3"/>
          <p:cNvSpPr>
            <a:spLocks noGrp="1" noChangeArrowheads="1"/>
          </p:cNvSpPr>
          <p:nvPr>
            <p:ph type="body" idx="1"/>
          </p:nvPr>
        </p:nvSpPr>
        <p:spPr>
          <a:xfrm>
            <a:off x="381000" y="1219200"/>
            <a:ext cx="8458200" cy="4648200"/>
          </a:xfrm>
        </p:spPr>
        <p:txBody>
          <a:bodyPr/>
          <a:lstStyle/>
          <a:p>
            <a:pPr marL="609600" indent="-609600" eaLnBrk="1" hangingPunct="1">
              <a:lnSpc>
                <a:spcPct val="80000"/>
              </a:lnSpc>
              <a:buFontTx/>
              <a:buNone/>
            </a:pPr>
            <a:r>
              <a:rPr lang="en-US" sz="2400" b="1" smtClean="0"/>
              <a:t>Cause and effect</a:t>
            </a:r>
            <a:r>
              <a:rPr lang="en-US" sz="2400" smtClean="0"/>
              <a:t> is a relationship in which change in one variable causes change in another.</a:t>
            </a:r>
          </a:p>
          <a:p>
            <a:pPr marL="990600" lvl="1" indent="-533400" eaLnBrk="1" hangingPunct="1">
              <a:lnSpc>
                <a:spcPct val="80000"/>
              </a:lnSpc>
              <a:buFontTx/>
              <a:buChar char="•"/>
            </a:pPr>
            <a:r>
              <a:rPr lang="en-US" sz="2000" smtClean="0"/>
              <a:t>The </a:t>
            </a:r>
            <a:r>
              <a:rPr lang="en-US" sz="2000" b="1" smtClean="0"/>
              <a:t>independent variable</a:t>
            </a:r>
            <a:r>
              <a:rPr lang="en-US" sz="2000" smtClean="0"/>
              <a:t> is the variable that causes the change.</a:t>
            </a:r>
          </a:p>
          <a:p>
            <a:pPr marL="990600" lvl="1" indent="-533400" eaLnBrk="1" hangingPunct="1">
              <a:lnSpc>
                <a:spcPct val="80000"/>
              </a:lnSpc>
              <a:buFontTx/>
              <a:buChar char="•"/>
            </a:pPr>
            <a:r>
              <a:rPr lang="en-US" sz="2000" smtClean="0"/>
              <a:t>The </a:t>
            </a:r>
            <a:r>
              <a:rPr lang="en-US" sz="2000" b="1" smtClean="0"/>
              <a:t>dependent variable</a:t>
            </a:r>
            <a:r>
              <a:rPr lang="en-US" sz="2000" smtClean="0"/>
              <a:t> is the variable that changes.</a:t>
            </a:r>
          </a:p>
          <a:p>
            <a:pPr marL="990600" lvl="1" indent="-533400" eaLnBrk="1" hangingPunct="1">
              <a:lnSpc>
                <a:spcPct val="80000"/>
              </a:lnSpc>
              <a:buFontTx/>
              <a:buChar char="•"/>
            </a:pPr>
            <a:r>
              <a:rPr lang="en-US" sz="2000" smtClean="0"/>
              <a:t>Cause-and-effect relationships allow us to predict how one pattern of behavior will produce another.</a:t>
            </a:r>
          </a:p>
          <a:p>
            <a:pPr marL="990600" lvl="1" indent="-533400" eaLnBrk="1" hangingPunct="1">
              <a:lnSpc>
                <a:spcPct val="80000"/>
              </a:lnSpc>
              <a:buFontTx/>
              <a:buChar char="•"/>
            </a:pPr>
            <a:r>
              <a:rPr lang="en-US" sz="2000" b="1" smtClean="0"/>
              <a:t>Correlation</a:t>
            </a:r>
            <a:r>
              <a:rPr lang="en-US" sz="2000" smtClean="0"/>
              <a:t> exists when two (or more) variables change together.</a:t>
            </a:r>
          </a:p>
          <a:p>
            <a:pPr marL="990600" lvl="1" indent="-533400" eaLnBrk="1" hangingPunct="1">
              <a:lnSpc>
                <a:spcPct val="80000"/>
              </a:lnSpc>
              <a:buFontTx/>
              <a:buChar char="•"/>
            </a:pPr>
            <a:r>
              <a:rPr lang="en-US" sz="2000" b="1" smtClean="0"/>
              <a:t>Spurious correlation</a:t>
            </a:r>
            <a:r>
              <a:rPr lang="en-US" sz="2000" smtClean="0"/>
              <a:t> means an apparent, although false, association between two (or more) variables caused by some other variable.</a:t>
            </a:r>
          </a:p>
          <a:p>
            <a:pPr marL="990600" lvl="1" indent="-533400" eaLnBrk="1" hangingPunct="1">
              <a:lnSpc>
                <a:spcPct val="80000"/>
              </a:lnSpc>
              <a:buFontTx/>
              <a:buChar char="•"/>
            </a:pPr>
            <a:r>
              <a:rPr lang="en-US" sz="2000" smtClean="0"/>
              <a:t>Spurious correlations can be discovered through scientific </a:t>
            </a:r>
            <a:r>
              <a:rPr lang="en-US" sz="2000" b="1" smtClean="0"/>
              <a:t>control</a:t>
            </a:r>
            <a:r>
              <a:rPr lang="en-US" sz="2000" smtClean="0"/>
              <a:t>, the ability to neutralize the effect of one variable in order to assess relationships among other variables.</a:t>
            </a:r>
          </a:p>
          <a:p>
            <a:pPr marL="609600" indent="-609600" eaLnBrk="1" hangingPunct="1">
              <a:lnSpc>
                <a:spcPct val="80000"/>
              </a:lnSpc>
            </a:pPr>
            <a:endParaRPr lang="en-US" sz="2000" smtClean="0"/>
          </a:p>
        </p:txBody>
      </p:sp>
      <p:sp>
        <p:nvSpPr>
          <p:cNvPr id="19461" name="Text Box 4"/>
          <p:cNvSpPr txBox="1">
            <a:spLocks noChangeArrowheads="1"/>
          </p:cNvSpPr>
          <p:nvPr/>
        </p:nvSpPr>
        <p:spPr bwMode="auto">
          <a:xfrm rot="10800000" flipV="1">
            <a:off x="2212975" y="609600"/>
            <a:ext cx="4951413" cy="457200"/>
          </a:xfrm>
          <a:prstGeom prst="rect">
            <a:avLst/>
          </a:prstGeom>
          <a:noFill/>
          <a:ln w="9525">
            <a:noFill/>
            <a:miter lim="800000"/>
            <a:headEnd/>
            <a:tailEnd/>
          </a:ln>
        </p:spPr>
        <p:txBody>
          <a:bodyPr>
            <a:spAutoFit/>
          </a:bodyPr>
          <a:lstStyle/>
          <a:p>
            <a:r>
              <a:rPr lang="en-US" sz="2400"/>
              <a:t>Relationships among variables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47DE3C50-A85C-4E8C-A56B-7139E260BB5D}" type="slidenum">
              <a:rPr lang="en-US"/>
              <a:pPr/>
              <a:t>19</a:t>
            </a:fld>
            <a:endParaRPr lang="en-US"/>
          </a:p>
        </p:txBody>
      </p:sp>
      <p:sp>
        <p:nvSpPr>
          <p:cNvPr id="20483" name="Rectangle 2"/>
          <p:cNvSpPr>
            <a:spLocks noGrp="1" noChangeArrowheads="1"/>
          </p:cNvSpPr>
          <p:nvPr>
            <p:ph type="title"/>
          </p:nvPr>
        </p:nvSpPr>
        <p:spPr>
          <a:xfrm>
            <a:off x="369888" y="322263"/>
            <a:ext cx="8601075" cy="1465262"/>
          </a:xfrm>
        </p:spPr>
        <p:txBody>
          <a:bodyPr/>
          <a:lstStyle/>
          <a:p>
            <a:pPr eaLnBrk="1" hangingPunct="1"/>
            <a:r>
              <a:rPr lang="en-US" smtClean="0"/>
              <a:t>Developing the Conclusion</a:t>
            </a:r>
          </a:p>
        </p:txBody>
      </p:sp>
      <p:sp>
        <p:nvSpPr>
          <p:cNvPr id="20484" name="Rectangle 3"/>
          <p:cNvSpPr>
            <a:spLocks noChangeArrowheads="1"/>
          </p:cNvSpPr>
          <p:nvPr/>
        </p:nvSpPr>
        <p:spPr bwMode="auto">
          <a:xfrm>
            <a:off x="647700" y="1771650"/>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r>
              <a:rPr lang="en-US" sz="3200"/>
              <a:t>Supporting Hypotheses</a:t>
            </a:r>
          </a:p>
        </p:txBody>
      </p:sp>
      <p:sp>
        <p:nvSpPr>
          <p:cNvPr id="20485" name="Rectangle 4"/>
          <p:cNvSpPr>
            <a:spLocks noChangeArrowheads="1"/>
          </p:cNvSpPr>
          <p:nvPr/>
        </p:nvSpPr>
        <p:spPr bwMode="auto">
          <a:xfrm>
            <a:off x="457200" y="2592388"/>
            <a:ext cx="8197850" cy="2743200"/>
          </a:xfrm>
          <a:prstGeom prst="rect">
            <a:avLst/>
          </a:prstGeom>
          <a:noFill/>
          <a:ln w="9525">
            <a:noFill/>
            <a:miter lim="800000"/>
            <a:headEnd/>
            <a:tailEnd/>
          </a:ln>
        </p:spPr>
        <p:txBody>
          <a:bodyPr/>
          <a:lstStyle/>
          <a:p>
            <a:pPr marL="742950" lvl="1" indent="-285750">
              <a:spcBef>
                <a:spcPct val="80000"/>
              </a:spcBef>
              <a:buFontTx/>
              <a:buChar char="–"/>
            </a:pPr>
            <a:r>
              <a:rPr lang="en-US" sz="2800"/>
              <a:t>Sociological studies do not always generate data that support the original hypothesis</a:t>
            </a:r>
          </a:p>
          <a:p>
            <a:pPr marL="742950" lvl="1" indent="-285750">
              <a:spcBef>
                <a:spcPct val="80000"/>
              </a:spcBef>
              <a:buFontTx/>
              <a:buChar char="–"/>
            </a:pPr>
            <a:r>
              <a:rPr lang="en-US" sz="2800"/>
              <a:t>Controlling for Other Factors</a:t>
            </a:r>
          </a:p>
        </p:txBody>
      </p:sp>
      <p:sp>
        <p:nvSpPr>
          <p:cNvPr id="20486" name="Rectangle 5"/>
          <p:cNvSpPr>
            <a:spLocks noChangeArrowheads="1"/>
          </p:cNvSpPr>
          <p:nvPr/>
        </p:nvSpPr>
        <p:spPr bwMode="auto">
          <a:xfrm>
            <a:off x="1150938" y="4373563"/>
            <a:ext cx="7280275" cy="1931987"/>
          </a:xfrm>
          <a:prstGeom prst="rect">
            <a:avLst/>
          </a:prstGeom>
          <a:noFill/>
          <a:ln w="9525">
            <a:noFill/>
            <a:miter lim="800000"/>
            <a:headEnd/>
            <a:tailEnd/>
          </a:ln>
        </p:spPr>
        <p:txBody>
          <a:bodyPr/>
          <a:lstStyle/>
          <a:p>
            <a:pPr marL="688975" lvl="1" indent="-285750">
              <a:spcBef>
                <a:spcPct val="20000"/>
              </a:spcBef>
            </a:pPr>
            <a:r>
              <a:rPr lang="en-US" sz="2400">
                <a:cs typeface="Arial" charset="0"/>
              </a:rPr>
              <a:t>• </a:t>
            </a:r>
            <a:r>
              <a:rPr lang="en-US" sz="2600" b="1"/>
              <a:t>Control variable</a:t>
            </a:r>
            <a:r>
              <a:rPr lang="en-US" sz="2600"/>
              <a:t>: factor that is held constant to test the relative impact of an independent variable</a:t>
            </a:r>
          </a:p>
        </p:txBody>
      </p:sp>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p>
            <a:fld id="{4EE6196B-0603-49E6-B552-41C65D583E8A}" type="slidenum">
              <a:rPr lang="en-US"/>
              <a:pPr/>
              <a:t>2</a:t>
            </a:fld>
            <a:endParaRPr lang="en-US"/>
          </a:p>
        </p:txBody>
      </p:sp>
      <p:sp>
        <p:nvSpPr>
          <p:cNvPr id="3075" name="Rectangle 2"/>
          <p:cNvSpPr>
            <a:spLocks noGrp="1" noChangeArrowheads="1"/>
          </p:cNvSpPr>
          <p:nvPr>
            <p:ph type="title"/>
          </p:nvPr>
        </p:nvSpPr>
        <p:spPr>
          <a:xfrm>
            <a:off x="369888" y="322263"/>
            <a:ext cx="8601075" cy="1465262"/>
          </a:xfrm>
        </p:spPr>
        <p:txBody>
          <a:bodyPr/>
          <a:lstStyle/>
          <a:p>
            <a:pPr eaLnBrk="1" hangingPunct="1"/>
            <a:r>
              <a:rPr lang="en-US" smtClean="0"/>
              <a:t>Sociology and Common Sense</a:t>
            </a:r>
          </a:p>
        </p:txBody>
      </p:sp>
      <p:sp>
        <p:nvSpPr>
          <p:cNvPr id="3076" name="Rectangle 3"/>
          <p:cNvSpPr>
            <a:spLocks noChangeArrowheads="1"/>
          </p:cNvSpPr>
          <p:nvPr/>
        </p:nvSpPr>
        <p:spPr bwMode="auto">
          <a:xfrm>
            <a:off x="647700" y="1771650"/>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None/>
            </a:pPr>
            <a:r>
              <a:rPr lang="en-US" sz="3200"/>
              <a:t>Sociologists do not accept something as fact because “everyone knows it” </a:t>
            </a:r>
          </a:p>
          <a:p>
            <a:pPr marL="228600" indent="-228600">
              <a:lnSpc>
                <a:spcPct val="90000"/>
              </a:lnSpc>
              <a:spcBef>
                <a:spcPct val="20000"/>
              </a:spcBef>
              <a:buClr>
                <a:srgbClr val="800000"/>
              </a:buClr>
              <a:buSzPct val="40000"/>
              <a:buFont typeface="Times New Roman" pitchFamily="18" charset="0"/>
              <a:buNone/>
            </a:pPr>
            <a:r>
              <a:rPr lang="en-US" sz="3200"/>
              <a:t>Findings are tested by researchers, analyzed in relation to other data, and evaluated with sociological theory</a:t>
            </a:r>
          </a:p>
        </p:txBody>
      </p:sp>
      <p:sp>
        <p:nvSpPr>
          <p:cNvPr id="3077" name="Rectangle 4"/>
          <p:cNvSpPr>
            <a:spLocks noChangeArrowheads="1"/>
          </p:cNvSpPr>
          <p:nvPr/>
        </p:nvSpPr>
        <p:spPr bwMode="auto">
          <a:xfrm>
            <a:off x="704850" y="2717800"/>
            <a:ext cx="7924800" cy="2743200"/>
          </a:xfrm>
          <a:prstGeom prst="rect">
            <a:avLst/>
          </a:prstGeom>
          <a:noFill/>
          <a:ln w="9525">
            <a:noFill/>
            <a:miter lim="800000"/>
            <a:headEnd/>
            <a:tailEnd/>
          </a:ln>
        </p:spPr>
        <p:txBody>
          <a:bodyPr/>
          <a:lstStyle/>
          <a:p>
            <a:pPr marL="742950" lvl="1" indent="-285750">
              <a:spcBef>
                <a:spcPct val="20000"/>
              </a:spcBef>
              <a:buFontTx/>
              <a:buChar char="–"/>
            </a:pPr>
            <a:endParaRPr lang="en-US" sz="2800"/>
          </a:p>
        </p:txBody>
      </p:sp>
    </p:spTree>
  </p:cSld>
  <p:clrMapOvr>
    <a:masterClrMapping/>
  </p:clrMapOvr>
  <p:transition spd="med">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p>
            <a:r>
              <a:rPr lang="en-US"/>
              <a:t>© 2008 Alan S.Berger</a:t>
            </a:r>
          </a:p>
        </p:txBody>
      </p:sp>
      <p:sp>
        <p:nvSpPr>
          <p:cNvPr id="21507" name="Slide Number Placeholder 5"/>
          <p:cNvSpPr>
            <a:spLocks noGrp="1"/>
          </p:cNvSpPr>
          <p:nvPr>
            <p:ph type="sldNum" sz="quarter" idx="12"/>
          </p:nvPr>
        </p:nvSpPr>
        <p:spPr>
          <a:noFill/>
        </p:spPr>
        <p:txBody>
          <a:bodyPr/>
          <a:lstStyle/>
          <a:p>
            <a:fld id="{0854BB2A-D543-42D5-A448-7F2ED11C40B3}" type="slidenum">
              <a:rPr lang="en-US"/>
              <a:pPr/>
              <a:t>20</a:t>
            </a:fld>
            <a:endParaRPr lang="en-US"/>
          </a:p>
        </p:txBody>
      </p:sp>
      <p:sp>
        <p:nvSpPr>
          <p:cNvPr id="21508" name="Rectangle 2"/>
          <p:cNvSpPr>
            <a:spLocks noGrp="1" noChangeArrowheads="1"/>
          </p:cNvSpPr>
          <p:nvPr>
            <p:ph type="title"/>
          </p:nvPr>
        </p:nvSpPr>
        <p:spPr/>
        <p:txBody>
          <a:bodyPr/>
          <a:lstStyle/>
          <a:p>
            <a:pPr eaLnBrk="1" hangingPunct="1"/>
            <a:r>
              <a:rPr lang="en-US" smtClean="0"/>
              <a:t>Survey Research</a:t>
            </a:r>
          </a:p>
        </p:txBody>
      </p:sp>
      <p:sp>
        <p:nvSpPr>
          <p:cNvPr id="21509" name="Rectangle 3"/>
          <p:cNvSpPr>
            <a:spLocks noGrp="1" noChangeArrowheads="1"/>
          </p:cNvSpPr>
          <p:nvPr>
            <p:ph type="body" idx="1"/>
          </p:nvPr>
        </p:nvSpPr>
        <p:spPr/>
        <p:txBody>
          <a:bodyPr/>
          <a:lstStyle/>
          <a:p>
            <a:pPr eaLnBrk="1" hangingPunct="1">
              <a:lnSpc>
                <a:spcPct val="80000"/>
              </a:lnSpc>
              <a:buFontTx/>
              <a:buAutoNum type="arabicPeriod"/>
            </a:pPr>
            <a:r>
              <a:rPr lang="en-US" sz="2000" smtClean="0"/>
              <a:t>A </a:t>
            </a:r>
            <a:r>
              <a:rPr lang="en-US" sz="2000" b="1" smtClean="0"/>
              <a:t>survey</a:t>
            </a:r>
            <a:r>
              <a:rPr lang="en-US" sz="2000" smtClean="0"/>
              <a:t> is a research method in which subjects respond to a series of statements or questions in a questionnaire or an interview..</a:t>
            </a:r>
          </a:p>
          <a:p>
            <a:pPr marL="762000" lvl="1" indent="-304800" eaLnBrk="1" hangingPunct="1">
              <a:lnSpc>
                <a:spcPct val="80000"/>
              </a:lnSpc>
              <a:buFontTx/>
              <a:buAutoNum type="arabicPeriod"/>
            </a:pPr>
            <a:r>
              <a:rPr lang="en-US" sz="2000" smtClean="0"/>
              <a:t>Surveys are directed at </a:t>
            </a:r>
            <a:r>
              <a:rPr lang="en-US" sz="2000" b="1" smtClean="0"/>
              <a:t>populations</a:t>
            </a:r>
            <a:r>
              <a:rPr lang="en-US" sz="2000" smtClean="0"/>
              <a:t>, the people who are the focus of research. </a:t>
            </a:r>
          </a:p>
          <a:p>
            <a:pPr marL="762000" lvl="1" indent="-304800" eaLnBrk="1" hangingPunct="1">
              <a:lnSpc>
                <a:spcPct val="80000"/>
              </a:lnSpc>
              <a:buFontTx/>
              <a:buAutoNum type="arabicPeriod"/>
            </a:pPr>
            <a:r>
              <a:rPr lang="en-US" sz="2000" smtClean="0"/>
              <a:t>Usually we study a </a:t>
            </a:r>
            <a:r>
              <a:rPr lang="en-US" sz="2000" b="1" smtClean="0"/>
              <a:t>sample</a:t>
            </a:r>
            <a:r>
              <a:rPr lang="en-US" sz="2000" smtClean="0"/>
              <a:t>, a part of a population that represents the whole. Random sampling is commonly used to be sure that the sample is actually representative of the entire population.</a:t>
            </a:r>
          </a:p>
          <a:p>
            <a:pPr marL="762000" lvl="1" indent="-304800" eaLnBrk="1" hangingPunct="1">
              <a:lnSpc>
                <a:spcPct val="80000"/>
              </a:lnSpc>
              <a:buFontTx/>
              <a:buAutoNum type="arabicPeriod"/>
            </a:pPr>
            <a:r>
              <a:rPr lang="en-US" sz="2000" smtClean="0"/>
              <a:t>Surveys may involve </a:t>
            </a:r>
            <a:r>
              <a:rPr lang="en-US" sz="2000" b="1" smtClean="0"/>
              <a:t>questionnaires</a:t>
            </a:r>
            <a:r>
              <a:rPr lang="en-US" sz="2000" smtClean="0"/>
              <a:t>, a series of written questions a researcher presents to subjects.</a:t>
            </a:r>
          </a:p>
          <a:p>
            <a:pPr marL="762000" lvl="1" indent="-304800" eaLnBrk="1" hangingPunct="1">
              <a:lnSpc>
                <a:spcPct val="80000"/>
              </a:lnSpc>
              <a:buFontTx/>
              <a:buAutoNum type="arabicPeriod"/>
            </a:pPr>
            <a:r>
              <a:rPr lang="en-US" sz="2000" smtClean="0"/>
              <a:t>Questionnaires may be closed-ended or open-ended. </a:t>
            </a:r>
          </a:p>
          <a:p>
            <a:pPr marL="762000" lvl="1" indent="-304800" eaLnBrk="1" hangingPunct="1">
              <a:lnSpc>
                <a:spcPct val="80000"/>
              </a:lnSpc>
              <a:buFontTx/>
              <a:buAutoNum type="arabicPeriod"/>
            </a:pPr>
            <a:r>
              <a:rPr lang="en-US" sz="2000" smtClean="0"/>
              <a:t>Surveys may also take the form of </a:t>
            </a:r>
            <a:r>
              <a:rPr lang="en-US" sz="2000" b="1" smtClean="0"/>
              <a:t>interviews</a:t>
            </a:r>
            <a:r>
              <a:rPr lang="en-US" sz="2000" smtClean="0"/>
              <a:t>, a series of questions administered in person by a researcher to respondents.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p:spPr>
        <p:txBody>
          <a:bodyPr/>
          <a:lstStyle/>
          <a:p>
            <a:r>
              <a:rPr lang="en-US"/>
              <a:t>© 2008 Alan S.Berger</a:t>
            </a:r>
          </a:p>
        </p:txBody>
      </p:sp>
      <p:sp>
        <p:nvSpPr>
          <p:cNvPr id="22531" name="Slide Number Placeholder 5"/>
          <p:cNvSpPr>
            <a:spLocks noGrp="1"/>
          </p:cNvSpPr>
          <p:nvPr>
            <p:ph type="sldNum" sz="quarter" idx="12"/>
          </p:nvPr>
        </p:nvSpPr>
        <p:spPr>
          <a:noFill/>
        </p:spPr>
        <p:txBody>
          <a:bodyPr/>
          <a:lstStyle/>
          <a:p>
            <a:fld id="{9BAF0E39-E22E-49F5-BBB0-B8F5B18DCDA1}" type="slidenum">
              <a:rPr lang="en-US"/>
              <a:pPr/>
              <a:t>21</a:t>
            </a:fld>
            <a:endParaRPr lang="en-US"/>
          </a:p>
        </p:txBody>
      </p:sp>
      <p:sp>
        <p:nvSpPr>
          <p:cNvPr id="22532" name="Rectangle 2"/>
          <p:cNvSpPr>
            <a:spLocks noGrp="1" noChangeArrowheads="1"/>
          </p:cNvSpPr>
          <p:nvPr>
            <p:ph type="title"/>
          </p:nvPr>
        </p:nvSpPr>
        <p:spPr/>
        <p:txBody>
          <a:bodyPr/>
          <a:lstStyle/>
          <a:p>
            <a:pPr eaLnBrk="1" hangingPunct="1"/>
            <a:r>
              <a:rPr lang="en-US" smtClean="0"/>
              <a:t>Experiments</a:t>
            </a:r>
          </a:p>
        </p:txBody>
      </p:sp>
      <p:sp>
        <p:nvSpPr>
          <p:cNvPr id="22533" name="Rectangle 3"/>
          <p:cNvSpPr>
            <a:spLocks noGrp="1" noChangeArrowheads="1"/>
          </p:cNvSpPr>
          <p:nvPr>
            <p:ph type="body" idx="1"/>
          </p:nvPr>
        </p:nvSpPr>
        <p:spPr/>
        <p:txBody>
          <a:bodyPr/>
          <a:lstStyle/>
          <a:p>
            <a:pPr marL="381000" indent="-381000" eaLnBrk="1" hangingPunct="1">
              <a:lnSpc>
                <a:spcPct val="90000"/>
              </a:lnSpc>
              <a:buFontTx/>
              <a:buAutoNum type="arabicPeriod"/>
            </a:pPr>
            <a:r>
              <a:rPr lang="en-US" sz="2400" smtClean="0"/>
              <a:t>An </a:t>
            </a:r>
            <a:r>
              <a:rPr lang="en-US" sz="2400" b="1" smtClean="0"/>
              <a:t>experiment</a:t>
            </a:r>
            <a:r>
              <a:rPr lang="en-US" sz="2400" smtClean="0"/>
              <a:t> is a research method for investigating cause and effect under highly controlled conditions. </a:t>
            </a:r>
          </a:p>
          <a:p>
            <a:pPr marL="800100" lvl="1" indent="-342900" eaLnBrk="1" hangingPunct="1">
              <a:lnSpc>
                <a:spcPct val="90000"/>
              </a:lnSpc>
              <a:buFontTx/>
              <a:buAutoNum type="arabicPeriod"/>
            </a:pPr>
            <a:r>
              <a:rPr lang="en-US" sz="2000" smtClean="0"/>
              <a:t>Experimental research is explanatory, meaning that it asks not just what happens but why. Typically, researchers conduct experiments to test </a:t>
            </a:r>
            <a:r>
              <a:rPr lang="en-US" sz="2000" b="1" smtClean="0"/>
              <a:t>hypotheses</a:t>
            </a:r>
            <a:r>
              <a:rPr lang="en-US" sz="2000" smtClean="0"/>
              <a:t>, unverified statements of a relationship between variables. Most experiments are conducted in laboratories and employ experimental and control groups. </a:t>
            </a:r>
          </a:p>
          <a:p>
            <a:pPr marL="1219200" lvl="2" indent="-304800" eaLnBrk="1" hangingPunct="1">
              <a:lnSpc>
                <a:spcPct val="90000"/>
              </a:lnSpc>
              <a:buFontTx/>
              <a:buAutoNum type="arabicPeriod"/>
            </a:pPr>
            <a:r>
              <a:rPr lang="en-US" sz="1800" b="1" smtClean="0"/>
              <a:t>The Hawthorne effect is a change in a subject’s behavior caused by the awareness of being studied</a:t>
            </a:r>
            <a:r>
              <a:rPr lang="en-US" sz="1800" smtClean="0"/>
              <a:t>.</a:t>
            </a:r>
          </a:p>
          <a:p>
            <a:pPr marL="381000" indent="-381000" eaLnBrk="1" hangingPunct="1">
              <a:lnSpc>
                <a:spcPct val="90000"/>
              </a:lnSpc>
              <a:buFontTx/>
              <a:buAutoNum type="arabicPeriod"/>
            </a:pPr>
            <a:r>
              <a:rPr lang="en-US" sz="2400" smtClean="0"/>
              <a:t>The Stanford County Prison study was an experiment conducted by Philip Zimbardo that supported the notion that the character of prison itself, and not the personalities of prisoners and guards, causes prison violence.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4"/>
          <p:cNvSpPr>
            <a:spLocks noGrp="1"/>
          </p:cNvSpPr>
          <p:nvPr>
            <p:ph type="ftr" sz="quarter" idx="11"/>
          </p:nvPr>
        </p:nvSpPr>
        <p:spPr>
          <a:noFill/>
        </p:spPr>
        <p:txBody>
          <a:bodyPr/>
          <a:lstStyle/>
          <a:p>
            <a:r>
              <a:rPr lang="en-US"/>
              <a:t>© 2008 Alan S.Berger</a:t>
            </a:r>
          </a:p>
        </p:txBody>
      </p:sp>
      <p:sp>
        <p:nvSpPr>
          <p:cNvPr id="23555" name="Slide Number Placeholder 5"/>
          <p:cNvSpPr>
            <a:spLocks noGrp="1"/>
          </p:cNvSpPr>
          <p:nvPr>
            <p:ph type="sldNum" sz="quarter" idx="12"/>
          </p:nvPr>
        </p:nvSpPr>
        <p:spPr>
          <a:noFill/>
        </p:spPr>
        <p:txBody>
          <a:bodyPr/>
          <a:lstStyle/>
          <a:p>
            <a:fld id="{CA0CA25D-CFED-4348-B845-C2AE7627EDF8}" type="slidenum">
              <a:rPr lang="en-US"/>
              <a:pPr/>
              <a:t>22</a:t>
            </a:fld>
            <a:endParaRPr lang="en-US"/>
          </a:p>
        </p:txBody>
      </p:sp>
      <p:sp>
        <p:nvSpPr>
          <p:cNvPr id="23556" name="Rectangle 3"/>
          <p:cNvSpPr>
            <a:spLocks noGrp="1" noChangeArrowheads="1"/>
          </p:cNvSpPr>
          <p:nvPr>
            <p:ph type="body" idx="1"/>
          </p:nvPr>
        </p:nvSpPr>
        <p:spPr>
          <a:xfrm>
            <a:off x="457200" y="381000"/>
            <a:ext cx="8229600" cy="5745163"/>
          </a:xfrm>
        </p:spPr>
        <p:txBody>
          <a:bodyPr/>
          <a:lstStyle/>
          <a:p>
            <a:pPr marL="990600" lvl="1" indent="-533400" eaLnBrk="1" hangingPunct="1">
              <a:lnSpc>
                <a:spcPct val="80000"/>
              </a:lnSpc>
              <a:buFontTx/>
              <a:buAutoNum type="arabicPeriod"/>
            </a:pPr>
            <a:r>
              <a:rPr lang="en-US" sz="2400" smtClean="0"/>
              <a:t>Questions: A Word or Two Makes All the Difference. How researchers word questions affects how the public  responds.</a:t>
            </a:r>
          </a:p>
          <a:p>
            <a:pPr marL="990600" lvl="1" indent="-533400" eaLnBrk="1" hangingPunct="1">
              <a:lnSpc>
                <a:spcPct val="80000"/>
              </a:lnSpc>
              <a:buFontTx/>
              <a:buAutoNum type="arabicPeriod"/>
            </a:pPr>
            <a:r>
              <a:rPr lang="en-US" sz="2400" smtClean="0"/>
              <a:t>Lois Benjamin used interviews and snowball sampling to study one  hundred elite African Americans. Benjamin concluded that, despite the improving social standing of African Americans, black people in the United States still experience racial hostility.</a:t>
            </a:r>
          </a:p>
          <a:p>
            <a:pPr marL="990600" lvl="1" indent="-533400" eaLnBrk="1" hangingPunct="1">
              <a:lnSpc>
                <a:spcPct val="80000"/>
              </a:lnSpc>
              <a:buFontTx/>
              <a:buAutoNum type="arabicPeriod"/>
            </a:pPr>
            <a:r>
              <a:rPr lang="en-US" sz="2400" smtClean="0"/>
              <a:t>Kinsey and his successors and the Mercury Magazine  political predictions</a:t>
            </a:r>
          </a:p>
          <a:p>
            <a:pPr marL="609600" indent="-609600" eaLnBrk="1" hangingPunct="1">
              <a:lnSpc>
                <a:spcPct val="80000"/>
              </a:lnSpc>
              <a:buFontTx/>
              <a:buNone/>
            </a:pPr>
            <a:endParaRPr lang="en-US" sz="2400" smtClean="0"/>
          </a:p>
          <a:p>
            <a:pPr marL="609600" indent="-609600" eaLnBrk="1" hangingPunct="1">
              <a:lnSpc>
                <a:spcPct val="80000"/>
              </a:lnSpc>
              <a:buFontTx/>
              <a:buNone/>
            </a:pPr>
            <a:r>
              <a:rPr lang="en-US" sz="2400" smtClean="0"/>
              <a:t>Understanding Statistical data</a:t>
            </a:r>
          </a:p>
          <a:p>
            <a:pPr marL="609600" indent="-609600" eaLnBrk="1" hangingPunct="1">
              <a:lnSpc>
                <a:spcPct val="80000"/>
              </a:lnSpc>
              <a:buFontTx/>
              <a:buNone/>
            </a:pPr>
            <a:endParaRPr lang="en-US" sz="2400" smtClean="0"/>
          </a:p>
          <a:p>
            <a:pPr marL="609600" indent="-609600" eaLnBrk="1" hangingPunct="1">
              <a:lnSpc>
                <a:spcPct val="80000"/>
              </a:lnSpc>
              <a:buFontTx/>
              <a:buNone/>
            </a:pPr>
            <a:r>
              <a:rPr lang="en-US" sz="2400" smtClean="0"/>
              <a:t>Reading Tables: An Important Skill. A table provides a lot of information in a small amount of space, so learning to read tables can increase your reading efficiency</a:t>
            </a:r>
          </a:p>
          <a:p>
            <a:pPr marL="609600" indent="-609600" eaLnBrk="1" hangingPunct="1">
              <a:lnSpc>
                <a:spcPct val="80000"/>
              </a:lnSpc>
            </a:pPr>
            <a:endParaRPr lang="en-US" sz="20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p>
            <a:r>
              <a:rPr lang="en-US"/>
              <a:t>© 2008 Alan S.Berger</a:t>
            </a:r>
          </a:p>
        </p:txBody>
      </p:sp>
      <p:sp>
        <p:nvSpPr>
          <p:cNvPr id="24579" name="Slide Number Placeholder 5"/>
          <p:cNvSpPr>
            <a:spLocks noGrp="1"/>
          </p:cNvSpPr>
          <p:nvPr>
            <p:ph type="sldNum" sz="quarter" idx="12"/>
          </p:nvPr>
        </p:nvSpPr>
        <p:spPr>
          <a:noFill/>
        </p:spPr>
        <p:txBody>
          <a:bodyPr/>
          <a:lstStyle/>
          <a:p>
            <a:fld id="{15F63689-9555-47B5-A6B5-E485D6E3641F}" type="slidenum">
              <a:rPr lang="en-US"/>
              <a:pPr/>
              <a:t>23</a:t>
            </a:fld>
            <a:endParaRPr lang="en-US"/>
          </a:p>
        </p:txBody>
      </p:sp>
      <p:sp>
        <p:nvSpPr>
          <p:cNvPr id="24580" name="Rectangle 2"/>
          <p:cNvSpPr>
            <a:spLocks noGrp="1" noChangeArrowheads="1"/>
          </p:cNvSpPr>
          <p:nvPr>
            <p:ph type="title"/>
          </p:nvPr>
        </p:nvSpPr>
        <p:spPr/>
        <p:txBody>
          <a:bodyPr/>
          <a:lstStyle/>
          <a:p>
            <a:pPr eaLnBrk="1" hangingPunct="1"/>
            <a:r>
              <a:rPr lang="en-US" smtClean="0"/>
              <a:t>Participant Observation</a:t>
            </a:r>
          </a:p>
        </p:txBody>
      </p:sp>
      <p:sp>
        <p:nvSpPr>
          <p:cNvPr id="24581" name="Rectangle 3"/>
          <p:cNvSpPr>
            <a:spLocks noGrp="1" noChangeArrowheads="1"/>
          </p:cNvSpPr>
          <p:nvPr>
            <p:ph type="body" idx="1"/>
          </p:nvPr>
        </p:nvSpPr>
        <p:spPr/>
        <p:txBody>
          <a:bodyPr/>
          <a:lstStyle/>
          <a:p>
            <a:pPr eaLnBrk="1" hangingPunct="1">
              <a:lnSpc>
                <a:spcPct val="90000"/>
              </a:lnSpc>
              <a:buFontTx/>
              <a:buNone/>
            </a:pPr>
            <a:r>
              <a:rPr lang="en-US" sz="2400" b="1" smtClean="0"/>
              <a:t>Participant observation</a:t>
            </a:r>
            <a:r>
              <a:rPr lang="en-US" sz="2400" smtClean="0"/>
              <a:t> is a method by which researchers systematically observe people while joining in their routine activities. Participant observation research is descriptive and often exploratory. It is normally qualitative research,</a:t>
            </a:r>
            <a:r>
              <a:rPr lang="en-US" sz="2400" b="1" smtClean="0"/>
              <a:t> </a:t>
            </a:r>
            <a:r>
              <a:rPr lang="en-US" sz="2400" smtClean="0"/>
              <a:t>inquiry based on subjective impressions. </a:t>
            </a:r>
          </a:p>
          <a:p>
            <a:pPr lvl="1" eaLnBrk="1" hangingPunct="1">
              <a:lnSpc>
                <a:spcPct val="90000"/>
              </a:lnSpc>
              <a:buFontTx/>
              <a:buNone/>
            </a:pPr>
            <a:r>
              <a:rPr lang="en-US" sz="2000" smtClean="0">
                <a:sym typeface="Bookdings" pitchFamily="2" charset="2"/>
              </a:rPr>
              <a:t> </a:t>
            </a:r>
            <a:r>
              <a:rPr lang="en-US" sz="2000" smtClean="0"/>
              <a:t> William Whyte utilized this approach to study social life in a poor neighborhood in Boston. His research, published in the book </a:t>
            </a:r>
            <a:r>
              <a:rPr lang="en-US" sz="2000" i="1" smtClean="0"/>
              <a:t>Street Corner Society,</a:t>
            </a:r>
            <a:r>
              <a:rPr lang="en-US" sz="2000" smtClean="0"/>
              <a:t> illustrates the value of using a key informant in field research.</a:t>
            </a:r>
          </a:p>
          <a:p>
            <a:pPr lvl="1" eaLnBrk="1" hangingPunct="1">
              <a:lnSpc>
                <a:spcPct val="90000"/>
              </a:lnSpc>
              <a:buFontTx/>
              <a:buNone/>
            </a:pPr>
            <a:r>
              <a:rPr lang="en-US" sz="2000" smtClean="0"/>
              <a:t> </a:t>
            </a:r>
            <a:r>
              <a:rPr lang="en-US" sz="2000" smtClean="0">
                <a:sym typeface="Bookdings" pitchFamily="2" charset="2"/>
              </a:rPr>
              <a:t> </a:t>
            </a:r>
            <a:r>
              <a:rPr lang="en-US" sz="2000" smtClean="0"/>
              <a:t>Elliot Liebow studied unemployed Black men in Washington and published his results as </a:t>
            </a:r>
            <a:r>
              <a:rPr lang="en-US" sz="2000" i="1" smtClean="0"/>
              <a:t>Talley’s Corner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4"/>
          <p:cNvSpPr>
            <a:spLocks noGrp="1"/>
          </p:cNvSpPr>
          <p:nvPr>
            <p:ph type="ftr" sz="quarter" idx="11"/>
          </p:nvPr>
        </p:nvSpPr>
        <p:spPr>
          <a:noFill/>
        </p:spPr>
        <p:txBody>
          <a:bodyPr/>
          <a:lstStyle/>
          <a:p>
            <a:r>
              <a:rPr lang="en-US"/>
              <a:t>© 2008 Alan S.Berger</a:t>
            </a:r>
          </a:p>
        </p:txBody>
      </p:sp>
      <p:sp>
        <p:nvSpPr>
          <p:cNvPr id="25603" name="Slide Number Placeholder 5"/>
          <p:cNvSpPr>
            <a:spLocks noGrp="1"/>
          </p:cNvSpPr>
          <p:nvPr>
            <p:ph type="sldNum" sz="quarter" idx="12"/>
          </p:nvPr>
        </p:nvSpPr>
        <p:spPr>
          <a:noFill/>
        </p:spPr>
        <p:txBody>
          <a:bodyPr/>
          <a:lstStyle/>
          <a:p>
            <a:fld id="{66C1296D-E1F5-4852-ABC5-83D06D1D869D}" type="slidenum">
              <a:rPr lang="en-US"/>
              <a:pPr/>
              <a:t>24</a:t>
            </a:fld>
            <a:endParaRPr lang="en-US"/>
          </a:p>
        </p:txBody>
      </p:sp>
      <p:sp>
        <p:nvSpPr>
          <p:cNvPr id="25604" name="Rectangle 2"/>
          <p:cNvSpPr>
            <a:spLocks noGrp="1" noChangeArrowheads="1"/>
          </p:cNvSpPr>
          <p:nvPr>
            <p:ph type="title"/>
          </p:nvPr>
        </p:nvSpPr>
        <p:spPr/>
        <p:txBody>
          <a:bodyPr/>
          <a:lstStyle/>
          <a:p>
            <a:pPr eaLnBrk="1" hangingPunct="1"/>
            <a:r>
              <a:rPr lang="en-US" sz="4000" smtClean="0"/>
              <a:t>Secondary Analysis or Archival Research</a:t>
            </a:r>
          </a:p>
        </p:txBody>
      </p:sp>
      <p:sp>
        <p:nvSpPr>
          <p:cNvPr id="25605" name="Rectangle 3"/>
          <p:cNvSpPr>
            <a:spLocks noGrp="1" noChangeArrowheads="1"/>
          </p:cNvSpPr>
          <p:nvPr>
            <p:ph type="body" idx="1"/>
          </p:nvPr>
        </p:nvSpPr>
        <p:spPr/>
        <p:txBody>
          <a:bodyPr/>
          <a:lstStyle/>
          <a:p>
            <a:pPr eaLnBrk="1" hangingPunct="1">
              <a:lnSpc>
                <a:spcPct val="90000"/>
              </a:lnSpc>
              <a:buFontTx/>
              <a:buNone/>
            </a:pPr>
            <a:r>
              <a:rPr lang="en-US" sz="2000" smtClean="0"/>
              <a:t>A research method in which a researcher utilizes data collected by others.</a:t>
            </a:r>
          </a:p>
          <a:p>
            <a:pPr eaLnBrk="1" hangingPunct="1">
              <a:lnSpc>
                <a:spcPct val="90000"/>
              </a:lnSpc>
            </a:pPr>
            <a:endParaRPr lang="en-US" sz="2000" smtClean="0"/>
          </a:p>
          <a:p>
            <a:pPr eaLnBrk="1" hangingPunct="1">
              <a:lnSpc>
                <a:spcPct val="90000"/>
              </a:lnSpc>
              <a:buFontTx/>
              <a:buNone/>
            </a:pPr>
            <a:r>
              <a:rPr lang="en-US" sz="2000" smtClean="0"/>
              <a:t>E. Digby Baltzell’s </a:t>
            </a:r>
            <a:r>
              <a:rPr lang="en-US" sz="2000" i="1" smtClean="0"/>
              <a:t>Puritan Boston and Quaker Philadelphia</a:t>
            </a:r>
            <a:r>
              <a:rPr lang="en-US" sz="2000" smtClean="0"/>
              <a:t> explored reasons for the prominence of New Englanders in national life. This study exemplifies a researcher’s power to analyze the past using historical sources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p:cNvSpPr>
            <a:spLocks noGrp="1"/>
          </p:cNvSpPr>
          <p:nvPr>
            <p:ph type="ftr" sz="quarter" idx="11"/>
          </p:nvPr>
        </p:nvSpPr>
        <p:spPr>
          <a:noFill/>
        </p:spPr>
        <p:txBody>
          <a:bodyPr/>
          <a:lstStyle/>
          <a:p>
            <a:r>
              <a:rPr lang="en-US"/>
              <a:t>© 2008 Alan S.Berger</a:t>
            </a:r>
          </a:p>
        </p:txBody>
      </p:sp>
      <p:sp>
        <p:nvSpPr>
          <p:cNvPr id="26627" name="Slide Number Placeholder 5"/>
          <p:cNvSpPr>
            <a:spLocks noGrp="1"/>
          </p:cNvSpPr>
          <p:nvPr>
            <p:ph type="sldNum" sz="quarter" idx="12"/>
          </p:nvPr>
        </p:nvSpPr>
        <p:spPr>
          <a:noFill/>
        </p:spPr>
        <p:txBody>
          <a:bodyPr/>
          <a:lstStyle/>
          <a:p>
            <a:fld id="{49F72FDD-DF1C-4837-945F-EE6CA0B46190}" type="slidenum">
              <a:rPr lang="en-US"/>
              <a:pPr/>
              <a:t>25</a:t>
            </a:fld>
            <a:endParaRPr lang="en-US"/>
          </a:p>
        </p:txBody>
      </p:sp>
      <p:sp>
        <p:nvSpPr>
          <p:cNvPr id="26628" name="Rectangle 2"/>
          <p:cNvSpPr>
            <a:spLocks noGrp="1" noChangeArrowheads="1"/>
          </p:cNvSpPr>
          <p:nvPr>
            <p:ph type="title"/>
          </p:nvPr>
        </p:nvSpPr>
        <p:spPr/>
        <p:txBody>
          <a:bodyPr/>
          <a:lstStyle/>
          <a:p>
            <a:pPr eaLnBrk="1" hangingPunct="1"/>
            <a:r>
              <a:rPr lang="en-US" smtClean="0"/>
              <a:t>Finally….</a:t>
            </a:r>
          </a:p>
        </p:txBody>
      </p:sp>
      <p:sp>
        <p:nvSpPr>
          <p:cNvPr id="26629" name="Rectangle 3"/>
          <p:cNvSpPr>
            <a:spLocks noGrp="1" noChangeArrowheads="1"/>
          </p:cNvSpPr>
          <p:nvPr>
            <p:ph type="body" idx="1"/>
          </p:nvPr>
        </p:nvSpPr>
        <p:spPr/>
        <p:txBody>
          <a:bodyPr/>
          <a:lstStyle/>
          <a:p>
            <a:pPr eaLnBrk="1" hangingPunct="1">
              <a:lnSpc>
                <a:spcPct val="80000"/>
              </a:lnSpc>
            </a:pPr>
            <a:r>
              <a:rPr lang="en-US" sz="2400" smtClean="0"/>
              <a:t>The interplay of theory and method.</a:t>
            </a:r>
          </a:p>
          <a:p>
            <a:pPr lvl="1" eaLnBrk="1" hangingPunct="1">
              <a:lnSpc>
                <a:spcPct val="80000"/>
              </a:lnSpc>
            </a:pPr>
            <a:r>
              <a:rPr lang="en-US" sz="2000" b="1" smtClean="0"/>
              <a:t>Inductive logical thought</a:t>
            </a:r>
            <a:r>
              <a:rPr lang="en-US" sz="2000" smtClean="0"/>
              <a:t> is reasoning that builds specific observations into general theory.</a:t>
            </a:r>
          </a:p>
          <a:p>
            <a:pPr lvl="1" eaLnBrk="1" hangingPunct="1">
              <a:lnSpc>
                <a:spcPct val="80000"/>
              </a:lnSpc>
            </a:pPr>
            <a:r>
              <a:rPr lang="en-US" sz="2000" b="1" smtClean="0"/>
              <a:t>Deductive logical thought </a:t>
            </a:r>
            <a:r>
              <a:rPr lang="en-US" sz="2000" smtClean="0"/>
              <a:t>is reasoning that transforms general ideas into specific hypotheses suitable for scientific testing.</a:t>
            </a:r>
          </a:p>
          <a:p>
            <a:pPr lvl="1" eaLnBrk="1" hangingPunct="1">
              <a:lnSpc>
                <a:spcPct val="80000"/>
              </a:lnSpc>
            </a:pPr>
            <a:r>
              <a:rPr lang="en-US" sz="2000" smtClean="0"/>
              <a:t>Most sociological research uses both types of logical thought. </a:t>
            </a:r>
          </a:p>
          <a:p>
            <a:pPr eaLnBrk="1" hangingPunct="1">
              <a:lnSpc>
                <a:spcPct val="80000"/>
              </a:lnSpc>
            </a:pPr>
            <a:r>
              <a:rPr lang="en-US" sz="2400" smtClean="0"/>
              <a:t> People Lie with Statistics? The best way not to fall prey to statistical manipulation is to understand how people can mislead   with statistics:</a:t>
            </a:r>
          </a:p>
          <a:p>
            <a:pPr lvl="2" eaLnBrk="1" hangingPunct="1">
              <a:lnSpc>
                <a:spcPct val="80000"/>
              </a:lnSpc>
            </a:pPr>
            <a:r>
              <a:rPr lang="en-US" b="1" smtClean="0"/>
              <a:t>People select their data.</a:t>
            </a:r>
          </a:p>
          <a:p>
            <a:pPr lvl="2" eaLnBrk="1" hangingPunct="1">
              <a:lnSpc>
                <a:spcPct val="80000"/>
              </a:lnSpc>
            </a:pPr>
            <a:r>
              <a:rPr lang="en-US" b="1" smtClean="0"/>
              <a:t>People interpret their data</a:t>
            </a:r>
            <a:r>
              <a:rPr lang="en-US" smtClean="0"/>
              <a:t>.</a:t>
            </a:r>
          </a:p>
          <a:p>
            <a:pPr eaLnBrk="1" hangingPunct="1">
              <a:lnSpc>
                <a:spcPct val="80000"/>
              </a:lnSpc>
            </a:pPr>
            <a:r>
              <a:rPr lang="en-US" sz="2400" smtClean="0"/>
              <a:t> People use graphs to “spin” the truth</a:t>
            </a:r>
          </a:p>
          <a:p>
            <a:pPr eaLnBrk="1" hangingPunct="1">
              <a:lnSpc>
                <a:spcPct val="80000"/>
              </a:lnSpc>
            </a:pPr>
            <a:r>
              <a:rPr lang="en-US" sz="2400" smtClean="0"/>
              <a:t>If you don’t understand this you </a:t>
            </a:r>
            <a:r>
              <a:rPr lang="en-US" sz="2400" b="1" smtClean="0"/>
              <a:t>WILL</a:t>
            </a:r>
            <a:r>
              <a:rPr lang="en-US" sz="2400" smtClean="0"/>
              <a:t> be fooled!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Footer Placeholder 4"/>
          <p:cNvSpPr>
            <a:spLocks noGrp="1"/>
          </p:cNvSpPr>
          <p:nvPr>
            <p:ph type="ftr" sz="quarter" idx="11"/>
          </p:nvPr>
        </p:nvSpPr>
        <p:spPr>
          <a:noFill/>
        </p:spPr>
        <p:txBody>
          <a:bodyPr/>
          <a:lstStyle/>
          <a:p>
            <a:r>
              <a:rPr lang="en-US"/>
              <a:t>© 2008 Alan S.Berger</a:t>
            </a:r>
          </a:p>
        </p:txBody>
      </p:sp>
      <p:sp>
        <p:nvSpPr>
          <p:cNvPr id="27651" name="Slide Number Placeholder 5"/>
          <p:cNvSpPr>
            <a:spLocks noGrp="1"/>
          </p:cNvSpPr>
          <p:nvPr>
            <p:ph type="sldNum" sz="quarter" idx="12"/>
          </p:nvPr>
        </p:nvSpPr>
        <p:spPr>
          <a:noFill/>
        </p:spPr>
        <p:txBody>
          <a:bodyPr/>
          <a:lstStyle/>
          <a:p>
            <a:fld id="{EFD0FBFC-8105-4EAB-9449-5667CCEB1978}" type="slidenum">
              <a:rPr lang="en-US"/>
              <a:pPr/>
              <a:t>26</a:t>
            </a:fld>
            <a:endParaRPr lang="en-US"/>
          </a:p>
        </p:txBody>
      </p:sp>
      <p:sp>
        <p:nvSpPr>
          <p:cNvPr id="27652" name="Rectangle 2"/>
          <p:cNvSpPr>
            <a:spLocks noChangeArrowheads="1"/>
          </p:cNvSpPr>
          <p:nvPr/>
        </p:nvSpPr>
        <p:spPr bwMode="auto">
          <a:xfrm>
            <a:off x="647700" y="1600200"/>
            <a:ext cx="8229600" cy="1892300"/>
          </a:xfrm>
          <a:prstGeom prst="rect">
            <a:avLst/>
          </a:prstGeom>
          <a:noFill/>
          <a:ln w="9525">
            <a:noFill/>
            <a:miter lim="800000"/>
            <a:headEnd/>
            <a:tailEnd/>
          </a:ln>
        </p:spPr>
        <p:txBody>
          <a:bodyPr/>
          <a:lstStyle/>
          <a:p>
            <a:pPr marL="228600" indent="-228600">
              <a:spcBef>
                <a:spcPct val="20000"/>
              </a:spcBef>
              <a:buClr>
                <a:srgbClr val="800000"/>
              </a:buClr>
              <a:buSzPct val="40000"/>
              <a:buFont typeface="Times New Roman" pitchFamily="18" charset="0"/>
              <a:buChar char="█"/>
            </a:pPr>
            <a:r>
              <a:rPr lang="en-US" altLang="en-US" sz="3200"/>
              <a:t>Formulating the Hypothesis</a:t>
            </a:r>
          </a:p>
        </p:txBody>
      </p:sp>
      <p:sp>
        <p:nvSpPr>
          <p:cNvPr id="27653" name="Rectangle 3"/>
          <p:cNvSpPr>
            <a:spLocks noGrp="1" noChangeArrowheads="1"/>
          </p:cNvSpPr>
          <p:nvPr>
            <p:ph type="title"/>
          </p:nvPr>
        </p:nvSpPr>
        <p:spPr>
          <a:xfrm>
            <a:off x="612775" y="274638"/>
            <a:ext cx="8074025" cy="1143000"/>
          </a:xfrm>
        </p:spPr>
        <p:txBody>
          <a:bodyPr/>
          <a:lstStyle/>
          <a:p>
            <a:pPr eaLnBrk="1" hangingPunct="1"/>
            <a:r>
              <a:rPr lang="en-US" sz="4000" smtClean="0"/>
              <a:t>Steps in the Research</a:t>
            </a:r>
            <a:br>
              <a:rPr lang="en-US" sz="4000" smtClean="0"/>
            </a:br>
            <a:r>
              <a:rPr lang="en-US" sz="4000" smtClean="0"/>
              <a:t>Process</a:t>
            </a:r>
          </a:p>
        </p:txBody>
      </p:sp>
      <p:sp>
        <p:nvSpPr>
          <p:cNvPr id="27654" name="Rectangle 4"/>
          <p:cNvSpPr>
            <a:spLocks noChangeArrowheads="1"/>
          </p:cNvSpPr>
          <p:nvPr/>
        </p:nvSpPr>
        <p:spPr bwMode="auto">
          <a:xfrm>
            <a:off x="628650" y="2247900"/>
            <a:ext cx="7993063" cy="4430713"/>
          </a:xfrm>
          <a:prstGeom prst="rect">
            <a:avLst/>
          </a:prstGeom>
          <a:noFill/>
          <a:ln w="9525">
            <a:noFill/>
            <a:miter lim="800000"/>
            <a:headEnd/>
            <a:tailEnd/>
          </a:ln>
        </p:spPr>
        <p:txBody>
          <a:bodyPr/>
          <a:lstStyle/>
          <a:p>
            <a:pPr marL="742950" lvl="1" indent="-285750">
              <a:spcBef>
                <a:spcPct val="20000"/>
              </a:spcBef>
              <a:buFontTx/>
              <a:buChar char="–"/>
            </a:pPr>
            <a:r>
              <a:rPr lang="en-US" sz="2800" b="1"/>
              <a:t>Hypothesis</a:t>
            </a:r>
            <a:r>
              <a:rPr lang="en-US" sz="2800"/>
              <a:t>: testable statement about relationship between two or more variables</a:t>
            </a:r>
          </a:p>
          <a:p>
            <a:pPr marL="742950" lvl="1" indent="-285750">
              <a:spcBef>
                <a:spcPct val="20000"/>
              </a:spcBef>
              <a:buFontTx/>
              <a:buChar char="–"/>
            </a:pPr>
            <a:r>
              <a:rPr lang="en-US" sz="2800" b="1"/>
              <a:t>Variable</a:t>
            </a:r>
            <a:r>
              <a:rPr lang="en-US" sz="2800"/>
              <a:t>: measurable trait or characteristic subject to change under different conditions</a:t>
            </a:r>
          </a:p>
          <a:p>
            <a:pPr marL="1143000" lvl="2" indent="-228600">
              <a:lnSpc>
                <a:spcPct val="90000"/>
              </a:lnSpc>
              <a:spcBef>
                <a:spcPct val="20000"/>
              </a:spcBef>
              <a:buFontTx/>
              <a:buChar char="•"/>
            </a:pPr>
            <a:r>
              <a:rPr lang="en-US" sz="2600" b="1"/>
              <a:t>Independent variable</a:t>
            </a:r>
            <a:r>
              <a:rPr lang="en-US" sz="2600"/>
              <a:t>: variable hypothesized to cause or influence another</a:t>
            </a:r>
          </a:p>
          <a:p>
            <a:pPr marL="1143000" lvl="2" indent="-228600">
              <a:lnSpc>
                <a:spcPct val="90000"/>
              </a:lnSpc>
              <a:spcBef>
                <a:spcPct val="20000"/>
              </a:spcBef>
              <a:buFontTx/>
              <a:buChar char="•"/>
            </a:pPr>
            <a:r>
              <a:rPr lang="en-US" sz="2600" b="1"/>
              <a:t>Dependent variable</a:t>
            </a:r>
            <a:r>
              <a:rPr lang="en-US" sz="2600"/>
              <a:t>: variable subject to the influence of another variable</a:t>
            </a:r>
          </a:p>
        </p:txBody>
      </p:sp>
    </p:spTree>
  </p:cSld>
  <p:clrMapOvr>
    <a:masterClrMapping/>
  </p:clrMapOvr>
  <p:transition spd="med">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Footer Placeholder 4"/>
          <p:cNvSpPr>
            <a:spLocks noGrp="1"/>
          </p:cNvSpPr>
          <p:nvPr>
            <p:ph type="ftr" sz="quarter" idx="11"/>
          </p:nvPr>
        </p:nvSpPr>
        <p:spPr>
          <a:noFill/>
        </p:spPr>
        <p:txBody>
          <a:bodyPr/>
          <a:lstStyle/>
          <a:p>
            <a:r>
              <a:rPr lang="en-US"/>
              <a:t>© 2008 Alan S.Berger</a:t>
            </a:r>
          </a:p>
        </p:txBody>
      </p:sp>
      <p:sp>
        <p:nvSpPr>
          <p:cNvPr id="28675" name="Slide Number Placeholder 5"/>
          <p:cNvSpPr>
            <a:spLocks noGrp="1"/>
          </p:cNvSpPr>
          <p:nvPr>
            <p:ph type="sldNum" sz="quarter" idx="12"/>
          </p:nvPr>
        </p:nvSpPr>
        <p:spPr>
          <a:noFill/>
        </p:spPr>
        <p:txBody>
          <a:bodyPr/>
          <a:lstStyle/>
          <a:p>
            <a:fld id="{9D405184-9CC8-4035-BBBF-B5618799BE51}" type="slidenum">
              <a:rPr lang="en-US"/>
              <a:pPr/>
              <a:t>27</a:t>
            </a:fld>
            <a:endParaRPr lang="en-US"/>
          </a:p>
        </p:txBody>
      </p:sp>
      <p:sp>
        <p:nvSpPr>
          <p:cNvPr id="28676" name="Rectangle 2"/>
          <p:cNvSpPr>
            <a:spLocks noChangeArrowheads="1"/>
          </p:cNvSpPr>
          <p:nvPr/>
        </p:nvSpPr>
        <p:spPr bwMode="auto">
          <a:xfrm>
            <a:off x="647700" y="1600200"/>
            <a:ext cx="8229600" cy="1892300"/>
          </a:xfrm>
          <a:prstGeom prst="rect">
            <a:avLst/>
          </a:prstGeom>
          <a:noFill/>
          <a:ln w="9525">
            <a:noFill/>
            <a:miter lim="800000"/>
            <a:headEnd/>
            <a:tailEnd/>
          </a:ln>
        </p:spPr>
        <p:txBody>
          <a:bodyPr/>
          <a:lstStyle/>
          <a:p>
            <a:pPr marL="228600" indent="-228600">
              <a:spcBef>
                <a:spcPct val="20000"/>
              </a:spcBef>
              <a:buClr>
                <a:srgbClr val="800000"/>
              </a:buClr>
              <a:buSzPct val="40000"/>
              <a:buFont typeface="Times New Roman" pitchFamily="18" charset="0"/>
              <a:buChar char="█"/>
            </a:pPr>
            <a:r>
              <a:rPr lang="en-US" altLang="en-US" sz="3200"/>
              <a:t>Formulating the Hypothesis</a:t>
            </a:r>
          </a:p>
        </p:txBody>
      </p:sp>
      <p:sp>
        <p:nvSpPr>
          <p:cNvPr id="28677" name="Rectangle 3"/>
          <p:cNvSpPr>
            <a:spLocks noGrp="1" noChangeArrowheads="1"/>
          </p:cNvSpPr>
          <p:nvPr>
            <p:ph type="title"/>
          </p:nvPr>
        </p:nvSpPr>
        <p:spPr>
          <a:xfrm>
            <a:off x="612775" y="274638"/>
            <a:ext cx="8074025" cy="1143000"/>
          </a:xfrm>
        </p:spPr>
        <p:txBody>
          <a:bodyPr/>
          <a:lstStyle/>
          <a:p>
            <a:pPr eaLnBrk="1" hangingPunct="1"/>
            <a:r>
              <a:rPr lang="en-US" sz="4000" smtClean="0"/>
              <a:t>Steps in the Research</a:t>
            </a:r>
            <a:br>
              <a:rPr lang="en-US" sz="4000" smtClean="0"/>
            </a:br>
            <a:r>
              <a:rPr lang="en-US" sz="4000" smtClean="0"/>
              <a:t>Process</a:t>
            </a:r>
          </a:p>
        </p:txBody>
      </p:sp>
      <p:sp>
        <p:nvSpPr>
          <p:cNvPr id="28678" name="Rectangle 4"/>
          <p:cNvSpPr>
            <a:spLocks noChangeArrowheads="1"/>
          </p:cNvSpPr>
          <p:nvPr/>
        </p:nvSpPr>
        <p:spPr bwMode="auto">
          <a:xfrm>
            <a:off x="628650" y="2247900"/>
            <a:ext cx="7993063" cy="4430713"/>
          </a:xfrm>
          <a:prstGeom prst="rect">
            <a:avLst/>
          </a:prstGeom>
          <a:noFill/>
          <a:ln w="9525">
            <a:noFill/>
            <a:miter lim="800000"/>
            <a:headEnd/>
            <a:tailEnd/>
          </a:ln>
        </p:spPr>
        <p:txBody>
          <a:bodyPr/>
          <a:lstStyle/>
          <a:p>
            <a:pPr marL="742950" lvl="1" indent="-285750">
              <a:spcBef>
                <a:spcPct val="20000"/>
              </a:spcBef>
              <a:buFontTx/>
              <a:buChar char="–"/>
            </a:pPr>
            <a:r>
              <a:rPr lang="en-US" sz="2800" b="1"/>
              <a:t>Causal logic</a:t>
            </a:r>
            <a:r>
              <a:rPr lang="en-US" sz="2800"/>
              <a:t>: relationship between a condition or variable and a particular consequence, with one event leading to the other</a:t>
            </a:r>
          </a:p>
          <a:p>
            <a:pPr marL="742950" lvl="1" indent="-285750">
              <a:spcBef>
                <a:spcPct val="20000"/>
              </a:spcBef>
              <a:buFontTx/>
              <a:buChar char="–"/>
            </a:pPr>
            <a:r>
              <a:rPr lang="en-US" sz="2800" b="1"/>
              <a:t>Correlation</a:t>
            </a:r>
            <a:r>
              <a:rPr lang="en-US" sz="2800"/>
              <a:t>: exists when a change in one variable coincides with a change in another</a:t>
            </a:r>
          </a:p>
        </p:txBody>
      </p:sp>
      <p:grpSp>
        <p:nvGrpSpPr>
          <p:cNvPr id="28679" name="Group 5"/>
          <p:cNvGrpSpPr>
            <a:grpSpLocks/>
          </p:cNvGrpSpPr>
          <p:nvPr/>
        </p:nvGrpSpPr>
        <p:grpSpPr bwMode="auto">
          <a:xfrm>
            <a:off x="1562100" y="5110163"/>
            <a:ext cx="5969000" cy="1219200"/>
            <a:chOff x="610" y="1866"/>
            <a:chExt cx="3760" cy="699"/>
          </a:xfrm>
        </p:grpSpPr>
        <p:sp>
          <p:nvSpPr>
            <p:cNvPr id="28680" name="Rectangle 6"/>
            <p:cNvSpPr>
              <a:spLocks noChangeArrowheads="1"/>
            </p:cNvSpPr>
            <p:nvPr/>
          </p:nvSpPr>
          <p:spPr bwMode="auto">
            <a:xfrm>
              <a:off x="706" y="1866"/>
              <a:ext cx="3543" cy="699"/>
            </a:xfrm>
            <a:prstGeom prst="rect">
              <a:avLst/>
            </a:prstGeom>
            <a:solidFill>
              <a:srgbClr val="FFFFD3"/>
            </a:solidFill>
            <a:ln w="57150" cmpd="thinThick">
              <a:solidFill>
                <a:schemeClr val="hlink"/>
              </a:solidFill>
              <a:miter lim="800000"/>
              <a:headEnd/>
              <a:tailEnd/>
            </a:ln>
          </p:spPr>
          <p:txBody>
            <a:bodyPr wrap="none" anchor="ctr"/>
            <a:lstStyle/>
            <a:p>
              <a:endParaRPr lang="en-US"/>
            </a:p>
          </p:txBody>
        </p:sp>
        <p:sp>
          <p:nvSpPr>
            <p:cNvPr id="28681" name="Rectangle 7"/>
            <p:cNvSpPr>
              <a:spLocks noChangeArrowheads="1"/>
            </p:cNvSpPr>
            <p:nvPr/>
          </p:nvSpPr>
          <p:spPr bwMode="auto">
            <a:xfrm>
              <a:off x="610" y="1914"/>
              <a:ext cx="3760" cy="621"/>
            </a:xfrm>
            <a:prstGeom prst="rect">
              <a:avLst/>
            </a:prstGeom>
            <a:noFill/>
            <a:ln w="9525">
              <a:noFill/>
              <a:miter lim="800000"/>
              <a:headEnd/>
              <a:tailEnd/>
            </a:ln>
          </p:spPr>
          <p:txBody>
            <a:bodyPr/>
            <a:lstStyle/>
            <a:p>
              <a:pPr marL="288925">
                <a:spcBef>
                  <a:spcPct val="20000"/>
                </a:spcBef>
              </a:pPr>
              <a:r>
                <a:rPr lang="en-US" sz="2800"/>
                <a:t>Correlation does not necessarily indicate causation</a:t>
              </a:r>
            </a:p>
          </p:txBody>
        </p:sp>
      </p:grpSp>
    </p:spTree>
  </p:cSld>
  <p:clrMapOvr>
    <a:masterClrMapping/>
  </p:clrMapOvr>
  <p:transition spd="med">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noFill/>
        </p:spPr>
        <p:txBody>
          <a:bodyPr/>
          <a:lstStyle/>
          <a:p>
            <a:r>
              <a:rPr lang="en-US"/>
              <a:t>© 2008 Alan S.Berger</a:t>
            </a:r>
          </a:p>
        </p:txBody>
      </p:sp>
      <p:sp>
        <p:nvSpPr>
          <p:cNvPr id="29699" name="Slide Number Placeholder 5"/>
          <p:cNvSpPr>
            <a:spLocks noGrp="1"/>
          </p:cNvSpPr>
          <p:nvPr>
            <p:ph type="sldNum" sz="quarter" idx="12"/>
          </p:nvPr>
        </p:nvSpPr>
        <p:spPr>
          <a:noFill/>
        </p:spPr>
        <p:txBody>
          <a:bodyPr/>
          <a:lstStyle/>
          <a:p>
            <a:fld id="{43748854-B703-4C2B-B06D-1D4C4D0C2B88}" type="slidenum">
              <a:rPr lang="en-US"/>
              <a:pPr/>
              <a:t>28</a:t>
            </a:fld>
            <a:endParaRPr lang="en-US"/>
          </a:p>
        </p:txBody>
      </p:sp>
      <p:sp>
        <p:nvSpPr>
          <p:cNvPr id="29700" name="Rectangle 2"/>
          <p:cNvSpPr>
            <a:spLocks noGrp="1" noChangeArrowheads="1"/>
          </p:cNvSpPr>
          <p:nvPr>
            <p:ph type="title"/>
          </p:nvPr>
        </p:nvSpPr>
        <p:spPr>
          <a:xfrm>
            <a:off x="369888" y="322263"/>
            <a:ext cx="8601075" cy="1465262"/>
          </a:xfrm>
        </p:spPr>
        <p:txBody>
          <a:bodyPr/>
          <a:lstStyle/>
          <a:p>
            <a:pPr eaLnBrk="1" hangingPunct="1"/>
            <a:r>
              <a:rPr lang="en-US" smtClean="0"/>
              <a:t>Collecting and Analyzing Data</a:t>
            </a:r>
          </a:p>
        </p:txBody>
      </p:sp>
      <p:sp>
        <p:nvSpPr>
          <p:cNvPr id="29701" name="Rectangle 3"/>
          <p:cNvSpPr>
            <a:spLocks noChangeArrowheads="1"/>
          </p:cNvSpPr>
          <p:nvPr/>
        </p:nvSpPr>
        <p:spPr bwMode="auto">
          <a:xfrm>
            <a:off x="647700" y="1771650"/>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r>
              <a:rPr lang="en-US" sz="3200"/>
              <a:t>Selecting the Sample</a:t>
            </a:r>
          </a:p>
        </p:txBody>
      </p:sp>
      <p:sp>
        <p:nvSpPr>
          <p:cNvPr id="29702" name="Rectangle 4"/>
          <p:cNvSpPr>
            <a:spLocks noChangeArrowheads="1"/>
          </p:cNvSpPr>
          <p:nvPr/>
        </p:nvSpPr>
        <p:spPr bwMode="auto">
          <a:xfrm>
            <a:off x="457200" y="2592388"/>
            <a:ext cx="7924800" cy="2743200"/>
          </a:xfrm>
          <a:prstGeom prst="rect">
            <a:avLst/>
          </a:prstGeom>
          <a:noFill/>
          <a:ln w="9525">
            <a:noFill/>
            <a:miter lim="800000"/>
            <a:headEnd/>
            <a:tailEnd/>
          </a:ln>
        </p:spPr>
        <p:txBody>
          <a:bodyPr/>
          <a:lstStyle/>
          <a:p>
            <a:pPr marL="742950" lvl="1" indent="-285750">
              <a:spcBef>
                <a:spcPct val="80000"/>
              </a:spcBef>
              <a:buFontTx/>
              <a:buChar char="–"/>
            </a:pPr>
            <a:r>
              <a:rPr lang="en-US" sz="2800" b="1"/>
              <a:t>Sample</a:t>
            </a:r>
            <a:r>
              <a:rPr lang="en-US" sz="2800"/>
              <a:t>: selection from a larger population that is statistically representative of that population</a:t>
            </a:r>
          </a:p>
          <a:p>
            <a:pPr marL="742950" lvl="1" indent="-285750">
              <a:spcBef>
                <a:spcPct val="80000"/>
              </a:spcBef>
              <a:buFontTx/>
              <a:buChar char="–"/>
            </a:pPr>
            <a:r>
              <a:rPr lang="en-US" sz="2800" b="1"/>
              <a:t>Random</a:t>
            </a:r>
            <a:r>
              <a:rPr lang="en-US" sz="2800"/>
              <a:t> </a:t>
            </a:r>
            <a:r>
              <a:rPr lang="en-US" sz="2800" b="1"/>
              <a:t>sample</a:t>
            </a:r>
            <a:r>
              <a:rPr lang="en-US" sz="2800"/>
              <a:t>: when every member of an entire population has the same chance of being selected</a:t>
            </a:r>
          </a:p>
        </p:txBody>
      </p:sp>
    </p:spTree>
  </p:cSld>
  <p:clrMapOvr>
    <a:masterClrMapping/>
  </p:clrMapOvr>
  <p:transition spd="med">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Footer Placeholder 4"/>
          <p:cNvSpPr>
            <a:spLocks noGrp="1"/>
          </p:cNvSpPr>
          <p:nvPr>
            <p:ph type="ftr" sz="quarter" idx="11"/>
          </p:nvPr>
        </p:nvSpPr>
        <p:spPr>
          <a:noFill/>
        </p:spPr>
        <p:txBody>
          <a:bodyPr/>
          <a:lstStyle/>
          <a:p>
            <a:r>
              <a:rPr lang="en-US"/>
              <a:t>© 2008 Alan S.Berger</a:t>
            </a:r>
          </a:p>
        </p:txBody>
      </p:sp>
      <p:sp>
        <p:nvSpPr>
          <p:cNvPr id="30723" name="Slide Number Placeholder 5"/>
          <p:cNvSpPr>
            <a:spLocks noGrp="1"/>
          </p:cNvSpPr>
          <p:nvPr>
            <p:ph type="sldNum" sz="quarter" idx="12"/>
          </p:nvPr>
        </p:nvSpPr>
        <p:spPr>
          <a:noFill/>
        </p:spPr>
        <p:txBody>
          <a:bodyPr/>
          <a:lstStyle/>
          <a:p>
            <a:fld id="{9AE729EC-2294-43A8-84F3-D4A8D48B9CBF}" type="slidenum">
              <a:rPr lang="en-US"/>
              <a:pPr/>
              <a:t>29</a:t>
            </a:fld>
            <a:endParaRPr lang="en-US"/>
          </a:p>
        </p:txBody>
      </p:sp>
      <p:sp>
        <p:nvSpPr>
          <p:cNvPr id="30724" name="Rectangle 2"/>
          <p:cNvSpPr>
            <a:spLocks noGrp="1" noChangeArrowheads="1"/>
          </p:cNvSpPr>
          <p:nvPr>
            <p:ph type="title"/>
          </p:nvPr>
        </p:nvSpPr>
        <p:spPr>
          <a:xfrm>
            <a:off x="369888" y="322263"/>
            <a:ext cx="8601075" cy="1465262"/>
          </a:xfrm>
        </p:spPr>
        <p:txBody>
          <a:bodyPr/>
          <a:lstStyle/>
          <a:p>
            <a:pPr eaLnBrk="1" hangingPunct="1"/>
            <a:r>
              <a:rPr lang="en-US" smtClean="0"/>
              <a:t>Collecting and Analyzing Data</a:t>
            </a:r>
          </a:p>
        </p:txBody>
      </p:sp>
      <p:sp>
        <p:nvSpPr>
          <p:cNvPr id="30725" name="Rectangle 3"/>
          <p:cNvSpPr>
            <a:spLocks noChangeArrowheads="1"/>
          </p:cNvSpPr>
          <p:nvPr/>
        </p:nvSpPr>
        <p:spPr bwMode="auto">
          <a:xfrm>
            <a:off x="647700" y="1771650"/>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r>
              <a:rPr lang="en-US" sz="3200"/>
              <a:t>Ensuring Validity and Reliability</a:t>
            </a:r>
          </a:p>
        </p:txBody>
      </p:sp>
      <p:sp>
        <p:nvSpPr>
          <p:cNvPr id="30726" name="Rectangle 4"/>
          <p:cNvSpPr>
            <a:spLocks noChangeArrowheads="1"/>
          </p:cNvSpPr>
          <p:nvPr/>
        </p:nvSpPr>
        <p:spPr bwMode="auto">
          <a:xfrm>
            <a:off x="647700" y="2635250"/>
            <a:ext cx="8226425" cy="1892300"/>
          </a:xfrm>
          <a:prstGeom prst="rect">
            <a:avLst/>
          </a:prstGeom>
          <a:noFill/>
          <a:ln w="9525">
            <a:noFill/>
            <a:miter lim="800000"/>
            <a:headEnd/>
            <a:tailEnd/>
          </a:ln>
        </p:spPr>
        <p:txBody>
          <a:bodyPr/>
          <a:lstStyle/>
          <a:p>
            <a:pPr marL="742950" lvl="1" indent="-285750">
              <a:spcBef>
                <a:spcPct val="80000"/>
              </a:spcBef>
              <a:buFontTx/>
              <a:buChar char="–"/>
            </a:pPr>
            <a:r>
              <a:rPr lang="en-US" sz="2800" b="1"/>
              <a:t>Validity</a:t>
            </a:r>
            <a:r>
              <a:rPr lang="en-US" sz="2800"/>
              <a:t>: degree to which a measure or scale truly reflects the phenomenon under study</a:t>
            </a:r>
          </a:p>
          <a:p>
            <a:pPr marL="742950" lvl="1" indent="-285750">
              <a:spcBef>
                <a:spcPct val="80000"/>
              </a:spcBef>
              <a:buFontTx/>
              <a:buChar char="–"/>
            </a:pPr>
            <a:r>
              <a:rPr lang="en-US" sz="2800" b="1"/>
              <a:t>Reliability</a:t>
            </a:r>
            <a:r>
              <a:rPr lang="en-US" sz="2800"/>
              <a:t>: extent to which a measure produces consistent results</a:t>
            </a:r>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p>
            <a:r>
              <a:rPr lang="en-US"/>
              <a:t>© 2008 Alan S.Berger</a:t>
            </a:r>
          </a:p>
        </p:txBody>
      </p:sp>
      <p:sp>
        <p:nvSpPr>
          <p:cNvPr id="4099" name="Slide Number Placeholder 5"/>
          <p:cNvSpPr>
            <a:spLocks noGrp="1"/>
          </p:cNvSpPr>
          <p:nvPr>
            <p:ph type="sldNum" sz="quarter" idx="12"/>
          </p:nvPr>
        </p:nvSpPr>
        <p:spPr>
          <a:noFill/>
        </p:spPr>
        <p:txBody>
          <a:bodyPr/>
          <a:lstStyle/>
          <a:p>
            <a:fld id="{5A0A79D7-F25F-475B-BEF4-50F9885317F0}" type="slidenum">
              <a:rPr lang="en-US"/>
              <a:pPr/>
              <a:t>3</a:t>
            </a:fld>
            <a:endParaRPr lang="en-US"/>
          </a:p>
        </p:txBody>
      </p:sp>
      <p:sp>
        <p:nvSpPr>
          <p:cNvPr id="4100" name="Rectangle 2"/>
          <p:cNvSpPr>
            <a:spLocks noGrp="1" noChangeArrowheads="1"/>
          </p:cNvSpPr>
          <p:nvPr>
            <p:ph type="title"/>
          </p:nvPr>
        </p:nvSpPr>
        <p:spPr>
          <a:xfrm>
            <a:off x="612775" y="274638"/>
            <a:ext cx="8074025" cy="1143000"/>
          </a:xfrm>
        </p:spPr>
        <p:txBody>
          <a:bodyPr/>
          <a:lstStyle/>
          <a:p>
            <a:pPr eaLnBrk="1" hangingPunct="1"/>
            <a:r>
              <a:rPr lang="en-US" smtClean="0"/>
              <a:t>What Is </a:t>
            </a:r>
            <a:br>
              <a:rPr lang="en-US" smtClean="0"/>
            </a:br>
            <a:r>
              <a:rPr lang="en-US" smtClean="0"/>
              <a:t>Sociological Theory?</a:t>
            </a:r>
          </a:p>
        </p:txBody>
      </p:sp>
      <p:sp>
        <p:nvSpPr>
          <p:cNvPr id="4101" name="Rectangle 3"/>
          <p:cNvSpPr>
            <a:spLocks noChangeArrowheads="1"/>
          </p:cNvSpPr>
          <p:nvPr/>
        </p:nvSpPr>
        <p:spPr bwMode="auto">
          <a:xfrm>
            <a:off x="457200" y="1917700"/>
            <a:ext cx="7696200" cy="4525963"/>
          </a:xfrm>
          <a:prstGeom prst="rect">
            <a:avLst/>
          </a:prstGeom>
          <a:noFill/>
          <a:ln w="9525">
            <a:noFill/>
            <a:miter lim="800000"/>
            <a:headEnd/>
            <a:tailEnd/>
          </a:ln>
        </p:spPr>
        <p:txBody>
          <a:bodyPr/>
          <a:lstStyle/>
          <a:p>
            <a:pPr marL="342900" indent="-342900">
              <a:spcBef>
                <a:spcPct val="20000"/>
              </a:spcBef>
              <a:buFontTx/>
              <a:buChar char="•"/>
            </a:pPr>
            <a:r>
              <a:rPr lang="en-US" sz="3200" b="1"/>
              <a:t>Theory</a:t>
            </a:r>
            <a:r>
              <a:rPr lang="en-US" sz="3200"/>
              <a:t>: set of statements that seeks to explain problems, actions, or behavior</a:t>
            </a:r>
            <a:endParaRPr lang="en-US" sz="3200" b="1"/>
          </a:p>
        </p:txBody>
      </p:sp>
      <p:sp>
        <p:nvSpPr>
          <p:cNvPr id="4102" name="Rectangle 4"/>
          <p:cNvSpPr>
            <a:spLocks noChangeArrowheads="1"/>
          </p:cNvSpPr>
          <p:nvPr/>
        </p:nvSpPr>
        <p:spPr bwMode="auto">
          <a:xfrm>
            <a:off x="412750" y="3184525"/>
            <a:ext cx="7924800" cy="2743200"/>
          </a:xfrm>
          <a:prstGeom prst="rect">
            <a:avLst/>
          </a:prstGeom>
          <a:noFill/>
          <a:ln w="9525">
            <a:noFill/>
            <a:miter lim="800000"/>
            <a:headEnd/>
            <a:tailEnd/>
          </a:ln>
        </p:spPr>
        <p:txBody>
          <a:bodyPr/>
          <a:lstStyle/>
          <a:p>
            <a:pPr marL="742950" lvl="1" indent="-285750">
              <a:spcBef>
                <a:spcPct val="80000"/>
              </a:spcBef>
              <a:buFontTx/>
              <a:buChar char="–"/>
            </a:pPr>
            <a:r>
              <a:rPr lang="en-US" sz="2800"/>
              <a:t>Effective theories have explanatory and predictive power</a:t>
            </a:r>
          </a:p>
          <a:p>
            <a:pPr marL="742950" lvl="1" indent="-285750">
              <a:spcBef>
                <a:spcPct val="80000"/>
              </a:spcBef>
              <a:buFontTx/>
              <a:buChar char="–"/>
            </a:pPr>
            <a:r>
              <a:rPr lang="en-US" sz="2800"/>
              <a:t>Durkheim’s work on suicide provides a classic case of sociological theory at work</a:t>
            </a:r>
          </a:p>
        </p:txBody>
      </p:sp>
    </p:spTree>
  </p:cSld>
  <p:clrMapOvr>
    <a:masterClrMapping/>
  </p:clrMapOvr>
  <p:transition spd="med">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Footer Placeholder 4"/>
          <p:cNvSpPr>
            <a:spLocks noGrp="1"/>
          </p:cNvSpPr>
          <p:nvPr>
            <p:ph type="ftr" sz="quarter" idx="11"/>
          </p:nvPr>
        </p:nvSpPr>
        <p:spPr>
          <a:noFill/>
        </p:spPr>
        <p:txBody>
          <a:bodyPr/>
          <a:lstStyle/>
          <a:p>
            <a:r>
              <a:rPr lang="en-US"/>
              <a:t>© 2008 Alan S.Berger</a:t>
            </a:r>
          </a:p>
        </p:txBody>
      </p:sp>
      <p:sp>
        <p:nvSpPr>
          <p:cNvPr id="31747" name="Slide Number Placeholder 5"/>
          <p:cNvSpPr>
            <a:spLocks noGrp="1"/>
          </p:cNvSpPr>
          <p:nvPr>
            <p:ph type="sldNum" sz="quarter" idx="12"/>
          </p:nvPr>
        </p:nvSpPr>
        <p:spPr>
          <a:noFill/>
        </p:spPr>
        <p:txBody>
          <a:bodyPr/>
          <a:lstStyle/>
          <a:p>
            <a:fld id="{780432D3-3667-4995-A118-B15D342A0BE5}" type="slidenum">
              <a:rPr lang="en-US"/>
              <a:pPr/>
              <a:t>30</a:t>
            </a:fld>
            <a:endParaRPr lang="en-US"/>
          </a:p>
        </p:txBody>
      </p:sp>
      <p:sp>
        <p:nvSpPr>
          <p:cNvPr id="31748" name="Rectangle 2"/>
          <p:cNvSpPr>
            <a:spLocks noGrp="1" noChangeArrowheads="1"/>
          </p:cNvSpPr>
          <p:nvPr>
            <p:ph type="title"/>
          </p:nvPr>
        </p:nvSpPr>
        <p:spPr>
          <a:xfrm>
            <a:off x="369888" y="322263"/>
            <a:ext cx="8601075" cy="1465262"/>
          </a:xfrm>
        </p:spPr>
        <p:txBody>
          <a:bodyPr/>
          <a:lstStyle/>
          <a:p>
            <a:pPr eaLnBrk="1" hangingPunct="1"/>
            <a:r>
              <a:rPr lang="en-US" smtClean="0"/>
              <a:t>Developing the Conclusion</a:t>
            </a:r>
          </a:p>
        </p:txBody>
      </p:sp>
      <p:sp>
        <p:nvSpPr>
          <p:cNvPr id="31749" name="Rectangle 3"/>
          <p:cNvSpPr>
            <a:spLocks noChangeArrowheads="1"/>
          </p:cNvSpPr>
          <p:nvPr/>
        </p:nvSpPr>
        <p:spPr bwMode="auto">
          <a:xfrm>
            <a:off x="647700" y="1771650"/>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r>
              <a:rPr lang="en-US" sz="3200"/>
              <a:t>Supporting Hypotheses</a:t>
            </a:r>
          </a:p>
        </p:txBody>
      </p:sp>
      <p:sp>
        <p:nvSpPr>
          <p:cNvPr id="31750" name="Rectangle 4"/>
          <p:cNvSpPr>
            <a:spLocks noChangeArrowheads="1"/>
          </p:cNvSpPr>
          <p:nvPr/>
        </p:nvSpPr>
        <p:spPr bwMode="auto">
          <a:xfrm>
            <a:off x="457200" y="2592388"/>
            <a:ext cx="8197850" cy="2743200"/>
          </a:xfrm>
          <a:prstGeom prst="rect">
            <a:avLst/>
          </a:prstGeom>
          <a:noFill/>
          <a:ln w="9525">
            <a:noFill/>
            <a:miter lim="800000"/>
            <a:headEnd/>
            <a:tailEnd/>
          </a:ln>
        </p:spPr>
        <p:txBody>
          <a:bodyPr/>
          <a:lstStyle/>
          <a:p>
            <a:pPr marL="742950" lvl="1" indent="-285750">
              <a:spcBef>
                <a:spcPct val="80000"/>
              </a:spcBef>
              <a:buFontTx/>
              <a:buChar char="–"/>
            </a:pPr>
            <a:r>
              <a:rPr lang="en-US" sz="2800"/>
              <a:t>Sociological studies do not always generate data that support the original hypothesis</a:t>
            </a:r>
          </a:p>
          <a:p>
            <a:pPr marL="742950" lvl="1" indent="-285750">
              <a:spcBef>
                <a:spcPct val="80000"/>
              </a:spcBef>
              <a:buFontTx/>
              <a:buChar char="–"/>
            </a:pPr>
            <a:r>
              <a:rPr lang="en-US" sz="2800"/>
              <a:t>Controlling for Other Factors</a:t>
            </a:r>
          </a:p>
        </p:txBody>
      </p:sp>
      <p:sp>
        <p:nvSpPr>
          <p:cNvPr id="31751" name="Rectangle 5"/>
          <p:cNvSpPr>
            <a:spLocks noChangeArrowheads="1"/>
          </p:cNvSpPr>
          <p:nvPr/>
        </p:nvSpPr>
        <p:spPr bwMode="auto">
          <a:xfrm>
            <a:off x="1150938" y="4373563"/>
            <a:ext cx="7280275" cy="1931987"/>
          </a:xfrm>
          <a:prstGeom prst="rect">
            <a:avLst/>
          </a:prstGeom>
          <a:noFill/>
          <a:ln w="9525">
            <a:noFill/>
            <a:miter lim="800000"/>
            <a:headEnd/>
            <a:tailEnd/>
          </a:ln>
        </p:spPr>
        <p:txBody>
          <a:bodyPr/>
          <a:lstStyle/>
          <a:p>
            <a:pPr marL="688975" lvl="1" indent="-285750">
              <a:spcBef>
                <a:spcPct val="20000"/>
              </a:spcBef>
            </a:pPr>
            <a:r>
              <a:rPr lang="en-US" sz="2400">
                <a:cs typeface="Arial" charset="0"/>
              </a:rPr>
              <a:t>• </a:t>
            </a:r>
            <a:r>
              <a:rPr lang="en-US" sz="2600" b="1"/>
              <a:t>Control variable</a:t>
            </a:r>
            <a:r>
              <a:rPr lang="en-US" sz="2600"/>
              <a:t>: factor that is held constant to test the relative impact of an independent variable</a:t>
            </a:r>
          </a:p>
        </p:txBody>
      </p:sp>
    </p:spTree>
  </p:cSld>
  <p:clrMapOvr>
    <a:masterClrMapping/>
  </p:clrMapOvr>
  <p:transition spd="med">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p:spPr>
        <p:txBody>
          <a:bodyPr/>
          <a:lstStyle/>
          <a:p>
            <a:fld id="{30D26621-CE5C-47B4-B36F-5174A992B858}" type="slidenum">
              <a:rPr lang="en-US"/>
              <a:pPr/>
              <a:t>31</a:t>
            </a:fld>
            <a:endParaRPr lang="en-US"/>
          </a:p>
        </p:txBody>
      </p:sp>
      <p:sp>
        <p:nvSpPr>
          <p:cNvPr id="32771" name="Rectangle 2"/>
          <p:cNvSpPr>
            <a:spLocks noGrp="1" noChangeArrowheads="1"/>
          </p:cNvSpPr>
          <p:nvPr>
            <p:ph type="title"/>
          </p:nvPr>
        </p:nvSpPr>
        <p:spPr>
          <a:xfrm>
            <a:off x="369888" y="322263"/>
            <a:ext cx="8601075" cy="1465262"/>
          </a:xfrm>
        </p:spPr>
        <p:txBody>
          <a:bodyPr/>
          <a:lstStyle/>
          <a:p>
            <a:pPr eaLnBrk="1" hangingPunct="1"/>
            <a:r>
              <a:rPr lang="en-US" smtClean="0"/>
              <a:t>Research Ethics</a:t>
            </a:r>
          </a:p>
        </p:txBody>
      </p:sp>
      <p:sp>
        <p:nvSpPr>
          <p:cNvPr id="32772" name="Rectangle 3"/>
          <p:cNvSpPr>
            <a:spLocks noChangeArrowheads="1"/>
          </p:cNvSpPr>
          <p:nvPr/>
        </p:nvSpPr>
        <p:spPr bwMode="auto">
          <a:xfrm>
            <a:off x="625475" y="1323975"/>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r>
              <a:rPr lang="en-US" sz="3200" i="1"/>
              <a:t>Code of Ethics</a:t>
            </a:r>
            <a:r>
              <a:rPr lang="en-US" sz="3200"/>
              <a:t>: first published by ASA in 1971</a:t>
            </a:r>
            <a:endParaRPr lang="en-US" sz="2000"/>
          </a:p>
        </p:txBody>
      </p:sp>
      <p:sp>
        <p:nvSpPr>
          <p:cNvPr id="32773" name="Rectangle 4"/>
          <p:cNvSpPr>
            <a:spLocks noChangeArrowheads="1"/>
          </p:cNvSpPr>
          <p:nvPr/>
        </p:nvSpPr>
        <p:spPr bwMode="auto">
          <a:xfrm>
            <a:off x="600075" y="2263775"/>
            <a:ext cx="8197850" cy="4460875"/>
          </a:xfrm>
          <a:prstGeom prst="rect">
            <a:avLst/>
          </a:prstGeom>
          <a:noFill/>
          <a:ln w="9525">
            <a:noFill/>
            <a:miter lim="800000"/>
            <a:headEnd/>
            <a:tailEnd/>
          </a:ln>
        </p:spPr>
        <p:txBody>
          <a:bodyPr/>
          <a:lstStyle/>
          <a:p>
            <a:pPr marL="876300" lvl="1" indent="-533400">
              <a:spcBef>
                <a:spcPct val="20000"/>
              </a:spcBef>
              <a:buFontTx/>
              <a:buAutoNum type="arabicPeriod"/>
            </a:pPr>
            <a:r>
              <a:rPr lang="en-US" sz="2800"/>
              <a:t>Maintain objectivity and integrity in research</a:t>
            </a:r>
          </a:p>
          <a:p>
            <a:pPr marL="876300" lvl="1" indent="-533400">
              <a:spcBef>
                <a:spcPct val="20000"/>
              </a:spcBef>
              <a:buFontTx/>
              <a:buAutoNum type="arabicPeriod"/>
            </a:pPr>
            <a:r>
              <a:rPr lang="en-US" sz="2800"/>
              <a:t>Respect subject’s right to privacy and dignity</a:t>
            </a:r>
          </a:p>
          <a:p>
            <a:pPr marL="876300" lvl="1" indent="-533400">
              <a:spcBef>
                <a:spcPct val="20000"/>
              </a:spcBef>
              <a:buFontTx/>
              <a:buAutoNum type="arabicPeriod"/>
            </a:pPr>
            <a:r>
              <a:rPr lang="en-US" sz="2800"/>
              <a:t>Protect subjects from personal harm</a:t>
            </a:r>
          </a:p>
          <a:p>
            <a:pPr marL="876300" lvl="1" indent="-533400">
              <a:spcBef>
                <a:spcPct val="20000"/>
              </a:spcBef>
              <a:buFontTx/>
              <a:buAutoNum type="arabicPeriod"/>
            </a:pPr>
            <a:r>
              <a:rPr lang="en-US" sz="2800"/>
              <a:t>Preserve confidentiality</a:t>
            </a:r>
          </a:p>
          <a:p>
            <a:pPr marL="876300" lvl="1" indent="-533400">
              <a:spcBef>
                <a:spcPct val="20000"/>
              </a:spcBef>
              <a:buFontTx/>
              <a:buAutoNum type="arabicPeriod"/>
            </a:pPr>
            <a:r>
              <a:rPr lang="en-US" sz="2800"/>
              <a:t>Seek informed consent</a:t>
            </a:r>
          </a:p>
          <a:p>
            <a:pPr marL="876300" lvl="1" indent="-533400">
              <a:spcBef>
                <a:spcPct val="20000"/>
              </a:spcBef>
              <a:buFontTx/>
              <a:buAutoNum type="arabicPeriod"/>
            </a:pPr>
            <a:r>
              <a:rPr lang="en-US" sz="2800"/>
              <a:t>Acknowledge research collaboration and assistance</a:t>
            </a:r>
          </a:p>
          <a:p>
            <a:pPr marL="876300" lvl="1" indent="-533400">
              <a:spcBef>
                <a:spcPct val="20000"/>
              </a:spcBef>
              <a:buFontTx/>
              <a:buAutoNum type="arabicPeriod"/>
            </a:pPr>
            <a:r>
              <a:rPr lang="en-US" sz="2800"/>
              <a:t>Disclose all sources of financial support</a:t>
            </a:r>
          </a:p>
        </p:txBody>
      </p:sp>
    </p:spTree>
  </p:cSld>
  <p:clrMapOvr>
    <a:masterClrMapping/>
  </p:clrMapOvr>
  <p:transition spd="med">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p:spPr>
        <p:txBody>
          <a:bodyPr/>
          <a:lstStyle/>
          <a:p>
            <a:fld id="{1DD28C4D-F97C-42C9-9120-5E65BA4FD7C0}" type="slidenum">
              <a:rPr lang="en-US"/>
              <a:pPr/>
              <a:t>32</a:t>
            </a:fld>
            <a:endParaRPr lang="en-US"/>
          </a:p>
        </p:txBody>
      </p:sp>
      <p:sp>
        <p:nvSpPr>
          <p:cNvPr id="33795" name="Rectangle 2"/>
          <p:cNvSpPr>
            <a:spLocks noGrp="1" noChangeArrowheads="1"/>
          </p:cNvSpPr>
          <p:nvPr>
            <p:ph type="title"/>
          </p:nvPr>
        </p:nvSpPr>
        <p:spPr>
          <a:xfrm>
            <a:off x="369888" y="322263"/>
            <a:ext cx="8601075" cy="1465262"/>
          </a:xfrm>
        </p:spPr>
        <p:txBody>
          <a:bodyPr/>
          <a:lstStyle/>
          <a:p>
            <a:pPr eaLnBrk="1" hangingPunct="1"/>
            <a:r>
              <a:rPr lang="en-US" smtClean="0"/>
              <a:t>Research Ethics</a:t>
            </a:r>
          </a:p>
        </p:txBody>
      </p:sp>
      <p:sp>
        <p:nvSpPr>
          <p:cNvPr id="33796" name="Rectangle 3"/>
          <p:cNvSpPr>
            <a:spLocks noChangeArrowheads="1"/>
          </p:cNvSpPr>
          <p:nvPr/>
        </p:nvSpPr>
        <p:spPr bwMode="auto">
          <a:xfrm>
            <a:off x="647700" y="1660525"/>
            <a:ext cx="8229600" cy="1384300"/>
          </a:xfrm>
          <a:prstGeom prst="rect">
            <a:avLst/>
          </a:prstGeom>
          <a:noFill/>
          <a:ln w="9525">
            <a:noFill/>
            <a:miter lim="800000"/>
            <a:headEnd/>
            <a:tailEnd/>
          </a:ln>
        </p:spPr>
        <p:txBody>
          <a:bodyPr>
            <a:spAutoFit/>
          </a:bodyPr>
          <a:lstStyle/>
          <a:p>
            <a:pPr marL="228600" indent="-228600">
              <a:lnSpc>
                <a:spcPct val="90000"/>
              </a:lnSpc>
              <a:spcBef>
                <a:spcPct val="20000"/>
              </a:spcBef>
              <a:buClr>
                <a:srgbClr val="800000"/>
              </a:buClr>
              <a:buSzPct val="40000"/>
              <a:buFont typeface="Times New Roman" pitchFamily="18" charset="0"/>
              <a:buChar char="█"/>
            </a:pPr>
            <a:r>
              <a:rPr lang="en-US" sz="3200"/>
              <a:t>Confidentiality</a:t>
            </a:r>
          </a:p>
          <a:p>
            <a:pPr marL="742950" lvl="1" indent="-285750">
              <a:lnSpc>
                <a:spcPct val="90000"/>
              </a:lnSpc>
              <a:spcBef>
                <a:spcPct val="20000"/>
              </a:spcBef>
              <a:buClr>
                <a:srgbClr val="800000"/>
              </a:buClr>
              <a:buSzPct val="40000"/>
              <a:buFont typeface="Times New Roman" pitchFamily="18" charset="0"/>
              <a:buNone/>
            </a:pPr>
            <a:r>
              <a:rPr lang="en-US" sz="2800">
                <a:cs typeface="Arial" charset="0"/>
              </a:rPr>
              <a:t>– Supreme Court has failed to clarify rights of scholars</a:t>
            </a:r>
            <a:endParaRPr lang="en-US" sz="2800"/>
          </a:p>
        </p:txBody>
      </p:sp>
      <p:sp>
        <p:nvSpPr>
          <p:cNvPr id="33797" name="Rectangle 4"/>
          <p:cNvSpPr>
            <a:spLocks noChangeArrowheads="1"/>
          </p:cNvSpPr>
          <p:nvPr/>
        </p:nvSpPr>
        <p:spPr bwMode="auto">
          <a:xfrm>
            <a:off x="657225" y="2209800"/>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endParaRPr lang="en-US" sz="2000"/>
          </a:p>
        </p:txBody>
      </p:sp>
      <p:sp>
        <p:nvSpPr>
          <p:cNvPr id="33798" name="Rectangle 5"/>
          <p:cNvSpPr>
            <a:spLocks noChangeArrowheads="1"/>
          </p:cNvSpPr>
          <p:nvPr/>
        </p:nvSpPr>
        <p:spPr bwMode="auto">
          <a:xfrm>
            <a:off x="695325" y="3011488"/>
            <a:ext cx="7131050" cy="2971800"/>
          </a:xfrm>
          <a:prstGeom prst="rect">
            <a:avLst/>
          </a:prstGeom>
          <a:noFill/>
          <a:ln w="9525">
            <a:noFill/>
            <a:miter lim="800000"/>
            <a:headEnd/>
            <a:tailEnd/>
          </a:ln>
        </p:spPr>
        <p:txBody>
          <a:bodyPr/>
          <a:lstStyle/>
          <a:p>
            <a:pPr marL="342900" indent="-342900">
              <a:spcBef>
                <a:spcPct val="20000"/>
              </a:spcBef>
              <a:buFontTx/>
              <a:buChar char="•"/>
            </a:pPr>
            <a:r>
              <a:rPr lang="en-US" sz="3200"/>
              <a:t>Research Funding</a:t>
            </a:r>
          </a:p>
          <a:p>
            <a:pPr marL="742950" lvl="1" indent="-285750">
              <a:spcBef>
                <a:spcPct val="20000"/>
              </a:spcBef>
            </a:pPr>
            <a:r>
              <a:rPr lang="en-US" sz="2800"/>
              <a:t>– Funding source should not taint objectivity of research</a:t>
            </a:r>
          </a:p>
          <a:p>
            <a:pPr marL="342900" indent="-342900">
              <a:spcBef>
                <a:spcPct val="20000"/>
              </a:spcBef>
              <a:buFontTx/>
              <a:buChar char="•"/>
            </a:pPr>
            <a:r>
              <a:rPr lang="en-US" sz="3200"/>
              <a:t>Value Neutrality</a:t>
            </a:r>
          </a:p>
          <a:p>
            <a:pPr marL="742950" lvl="1" indent="-285750">
              <a:spcBef>
                <a:spcPct val="20000"/>
              </a:spcBef>
              <a:buFontTx/>
              <a:buChar char="–"/>
            </a:pPr>
            <a:r>
              <a:rPr lang="en-US" sz="2800"/>
              <a:t>Researchers should not allow personal feelings to influence interpretation of data</a:t>
            </a:r>
          </a:p>
          <a:p>
            <a:pPr marL="342900" indent="-342900">
              <a:spcBef>
                <a:spcPct val="20000"/>
              </a:spcBef>
              <a:buFontTx/>
              <a:buChar char="•"/>
            </a:pPr>
            <a:endParaRPr lang="en-US" sz="3200"/>
          </a:p>
        </p:txBody>
      </p:sp>
    </p:spTree>
  </p:cSld>
  <p:clrMapOvr>
    <a:masterClrMapping/>
  </p:clrMapOvr>
  <p:transition spd="med">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n-US"/>
              <a:t>© 2008 Alan S.Berger</a:t>
            </a:r>
          </a:p>
        </p:txBody>
      </p:sp>
      <p:sp>
        <p:nvSpPr>
          <p:cNvPr id="34819" name="Slide Number Placeholder 5"/>
          <p:cNvSpPr>
            <a:spLocks noGrp="1"/>
          </p:cNvSpPr>
          <p:nvPr>
            <p:ph type="sldNum" sz="quarter" idx="12"/>
          </p:nvPr>
        </p:nvSpPr>
        <p:spPr>
          <a:noFill/>
        </p:spPr>
        <p:txBody>
          <a:bodyPr/>
          <a:lstStyle/>
          <a:p>
            <a:fld id="{558D4CF6-FB85-44B7-ABB7-BD9CBB354463}" type="slidenum">
              <a:rPr lang="en-US"/>
              <a:pPr/>
              <a:t>33</a:t>
            </a:fld>
            <a:endParaRPr lang="en-US"/>
          </a:p>
        </p:txBody>
      </p:sp>
      <p:sp>
        <p:nvSpPr>
          <p:cNvPr id="34820" name="Rectangle 2"/>
          <p:cNvSpPr>
            <a:spLocks noGrp="1" noChangeArrowheads="1"/>
          </p:cNvSpPr>
          <p:nvPr>
            <p:ph type="title"/>
          </p:nvPr>
        </p:nvSpPr>
        <p:spPr>
          <a:xfrm>
            <a:off x="369888" y="322263"/>
            <a:ext cx="8601075" cy="1465262"/>
          </a:xfrm>
        </p:spPr>
        <p:txBody>
          <a:bodyPr/>
          <a:lstStyle/>
          <a:p>
            <a:pPr eaLnBrk="1" hangingPunct="1"/>
            <a:r>
              <a:rPr lang="en-US" smtClean="0"/>
              <a:t>Feminist Methodology</a:t>
            </a:r>
          </a:p>
        </p:txBody>
      </p:sp>
      <p:sp>
        <p:nvSpPr>
          <p:cNvPr id="34821" name="Rectangle 3"/>
          <p:cNvSpPr>
            <a:spLocks noChangeArrowheads="1"/>
          </p:cNvSpPr>
          <p:nvPr/>
        </p:nvSpPr>
        <p:spPr bwMode="auto">
          <a:xfrm>
            <a:off x="647700" y="1660525"/>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r>
              <a:rPr lang="en-US" sz="3200"/>
              <a:t>Has had greatest influence on current generation of social researchers</a:t>
            </a:r>
          </a:p>
        </p:txBody>
      </p:sp>
      <p:sp>
        <p:nvSpPr>
          <p:cNvPr id="34822" name="Rectangle 4"/>
          <p:cNvSpPr>
            <a:spLocks noChangeArrowheads="1"/>
          </p:cNvSpPr>
          <p:nvPr/>
        </p:nvSpPr>
        <p:spPr bwMode="auto">
          <a:xfrm>
            <a:off x="657225" y="2209800"/>
            <a:ext cx="8229600" cy="922338"/>
          </a:xfrm>
          <a:prstGeom prst="rect">
            <a:avLst/>
          </a:prstGeom>
          <a:noFill/>
          <a:ln w="9525">
            <a:noFill/>
            <a:miter lim="800000"/>
            <a:headEnd/>
            <a:tailEnd/>
          </a:ln>
        </p:spPr>
        <p:txBody>
          <a:bodyPr/>
          <a:lstStyle/>
          <a:p>
            <a:pPr marL="228600" indent="-228600">
              <a:lnSpc>
                <a:spcPct val="90000"/>
              </a:lnSpc>
              <a:spcBef>
                <a:spcPct val="20000"/>
              </a:spcBef>
              <a:buClr>
                <a:srgbClr val="800000"/>
              </a:buClr>
              <a:buSzPct val="40000"/>
              <a:buFont typeface="Times New Roman" pitchFamily="18" charset="0"/>
              <a:buChar char="█"/>
            </a:pPr>
            <a:endParaRPr lang="en-US" sz="2000"/>
          </a:p>
        </p:txBody>
      </p:sp>
      <p:sp>
        <p:nvSpPr>
          <p:cNvPr id="34823" name="Rectangle 5"/>
          <p:cNvSpPr>
            <a:spLocks noChangeArrowheads="1"/>
          </p:cNvSpPr>
          <p:nvPr/>
        </p:nvSpPr>
        <p:spPr bwMode="auto">
          <a:xfrm>
            <a:off x="647700" y="2676525"/>
            <a:ext cx="8226425" cy="1892300"/>
          </a:xfrm>
          <a:prstGeom prst="rect">
            <a:avLst/>
          </a:prstGeom>
          <a:noFill/>
          <a:ln w="9525">
            <a:noFill/>
            <a:miter lim="800000"/>
            <a:headEnd/>
            <a:tailEnd/>
          </a:ln>
        </p:spPr>
        <p:txBody>
          <a:bodyPr/>
          <a:lstStyle/>
          <a:p>
            <a:pPr marL="342900" indent="-342900">
              <a:spcBef>
                <a:spcPct val="20000"/>
              </a:spcBef>
              <a:buFontTx/>
              <a:buChar char="•"/>
            </a:pPr>
            <a:r>
              <a:rPr lang="en-US" sz="3200"/>
              <a:t>Rejects notion of work and family as separate spheres</a:t>
            </a:r>
          </a:p>
          <a:p>
            <a:pPr marL="342900" indent="-342900">
              <a:spcBef>
                <a:spcPct val="20000"/>
              </a:spcBef>
              <a:buFontTx/>
              <a:buChar char="•"/>
            </a:pPr>
            <a:r>
              <a:rPr lang="en-US" sz="3200"/>
              <a:t>Has drawn attention to researchers’ tendency to overlook women in sociological studies</a:t>
            </a:r>
          </a:p>
        </p:txBody>
      </p:sp>
    </p:spTree>
  </p:cSld>
  <p:clrMapOvr>
    <a:masterClrMapping/>
  </p:clrMapOvr>
  <p:transition spd="med">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4"/>
          <p:cNvSpPr>
            <a:spLocks noGrp="1"/>
          </p:cNvSpPr>
          <p:nvPr>
            <p:ph type="ftr" sz="quarter" idx="11"/>
          </p:nvPr>
        </p:nvSpPr>
        <p:spPr>
          <a:noFill/>
        </p:spPr>
        <p:txBody>
          <a:bodyPr/>
          <a:lstStyle/>
          <a:p>
            <a:r>
              <a:rPr lang="en-US"/>
              <a:t>© 2008 Alan S.Berger</a:t>
            </a:r>
          </a:p>
        </p:txBody>
      </p:sp>
      <p:sp>
        <p:nvSpPr>
          <p:cNvPr id="35843" name="Slide Number Placeholder 5"/>
          <p:cNvSpPr>
            <a:spLocks noGrp="1"/>
          </p:cNvSpPr>
          <p:nvPr>
            <p:ph type="sldNum" sz="quarter" idx="12"/>
          </p:nvPr>
        </p:nvSpPr>
        <p:spPr>
          <a:noFill/>
        </p:spPr>
        <p:txBody>
          <a:bodyPr/>
          <a:lstStyle/>
          <a:p>
            <a:fld id="{8B24D24C-E937-4A2B-9B91-E4C96052F92F}" type="slidenum">
              <a:rPr lang="en-US"/>
              <a:pPr/>
              <a:t>34</a:t>
            </a:fld>
            <a:endParaRPr lang="en-US"/>
          </a:p>
        </p:txBody>
      </p:sp>
      <p:sp>
        <p:nvSpPr>
          <p:cNvPr id="35844" name="Rectangle 2"/>
          <p:cNvSpPr>
            <a:spLocks noGrp="1" noChangeArrowheads="1"/>
          </p:cNvSpPr>
          <p:nvPr>
            <p:ph type="title"/>
          </p:nvPr>
        </p:nvSpPr>
        <p:spPr/>
        <p:txBody>
          <a:bodyPr/>
          <a:lstStyle/>
          <a:p>
            <a:pPr eaLnBrk="1" hangingPunct="1"/>
            <a:r>
              <a:rPr lang="en-US" smtClean="0"/>
              <a:t>Government Involvement</a:t>
            </a:r>
          </a:p>
        </p:txBody>
      </p:sp>
      <p:sp>
        <p:nvSpPr>
          <p:cNvPr id="35845" name="Rectangle 3"/>
          <p:cNvSpPr>
            <a:spLocks noGrp="1" noChangeArrowheads="1"/>
          </p:cNvSpPr>
          <p:nvPr>
            <p:ph type="body" idx="1"/>
          </p:nvPr>
        </p:nvSpPr>
        <p:spPr/>
        <p:txBody>
          <a:bodyPr/>
          <a:lstStyle/>
          <a:p>
            <a:pPr eaLnBrk="1" hangingPunct="1">
              <a:buFontTx/>
              <a:buNone/>
            </a:pPr>
            <a:endParaRPr lang="en-US" sz="2800" smtClean="0"/>
          </a:p>
          <a:p>
            <a:pPr eaLnBrk="1" hangingPunct="1">
              <a:buFont typeface="Bookdings" pitchFamily="2" charset="2"/>
              <a:buChar char="@"/>
            </a:pPr>
            <a:r>
              <a:rPr lang="en-US" sz="3600" smtClean="0"/>
              <a:t>Oversight by Institutional Review Boards !</a:t>
            </a:r>
          </a:p>
          <a:p>
            <a:pPr eaLnBrk="1" hangingPunct="1"/>
            <a:endParaRPr lang="en-US" sz="3600" smtClean="0"/>
          </a:p>
          <a:p>
            <a:pPr eaLnBrk="1" hangingPunct="1"/>
            <a:endParaRPr lang="en-US" sz="36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p:spPr>
        <p:txBody>
          <a:bodyPr/>
          <a:lstStyle/>
          <a:p>
            <a:r>
              <a:rPr lang="en-US"/>
              <a:t>© 2008 Alan S.Berger</a:t>
            </a:r>
          </a:p>
        </p:txBody>
      </p:sp>
      <p:sp>
        <p:nvSpPr>
          <p:cNvPr id="5123" name="Slide Number Placeholder 5"/>
          <p:cNvSpPr>
            <a:spLocks noGrp="1"/>
          </p:cNvSpPr>
          <p:nvPr>
            <p:ph type="sldNum" sz="quarter" idx="12"/>
          </p:nvPr>
        </p:nvSpPr>
        <p:spPr>
          <a:noFill/>
        </p:spPr>
        <p:txBody>
          <a:bodyPr/>
          <a:lstStyle/>
          <a:p>
            <a:fld id="{F78AE73F-8E7B-4B3E-A940-3BDF3069C7EF}" type="slidenum">
              <a:rPr lang="en-US"/>
              <a:pPr/>
              <a:t>4</a:t>
            </a:fld>
            <a:endParaRPr lang="en-US"/>
          </a:p>
        </p:txBody>
      </p:sp>
      <p:sp>
        <p:nvSpPr>
          <p:cNvPr id="5124" name="Text Box 4"/>
          <p:cNvSpPr>
            <a:spLocks noGrp="1" noChangeArrowheads="1"/>
          </p:cNvSpPr>
          <p:nvPr>
            <p:ph type="body" idx="1"/>
          </p:nvPr>
        </p:nvSpPr>
        <p:spPr>
          <a:xfrm>
            <a:off x="457200" y="533400"/>
            <a:ext cx="8229600" cy="5592763"/>
          </a:xfrm>
          <a:noFill/>
        </p:spPr>
        <p:txBody>
          <a:bodyPr/>
          <a:lstStyle/>
          <a:p>
            <a:pPr eaLnBrk="1" hangingPunct="1">
              <a:spcBef>
                <a:spcPct val="0"/>
              </a:spcBef>
              <a:buFontTx/>
              <a:buNone/>
            </a:pPr>
            <a:r>
              <a:rPr lang="en-US" sz="2400" smtClean="0">
                <a:sym typeface="Bookdings" pitchFamily="2" charset="2"/>
              </a:rPr>
              <a:t></a:t>
            </a:r>
            <a:r>
              <a:rPr lang="en-US" sz="2400" smtClean="0"/>
              <a:t>The scientific method includes selecting a researchable problem, reviewing the literature, formulating a hypothesis, creating an operational definition, choosing a research design, collecting the data, analyzing the data, and stating conclusions.  </a:t>
            </a:r>
          </a:p>
          <a:p>
            <a:pPr eaLnBrk="1" hangingPunct="1">
              <a:spcBef>
                <a:spcPct val="0"/>
              </a:spcBef>
            </a:pPr>
            <a:endParaRPr lang="en-US" sz="2400" smtClean="0"/>
          </a:p>
          <a:p>
            <a:pPr eaLnBrk="1" hangingPunct="1">
              <a:spcBef>
                <a:spcPct val="0"/>
              </a:spcBef>
              <a:buFontTx/>
              <a:buNone/>
            </a:pPr>
            <a:r>
              <a:rPr lang="en-US" sz="2400" smtClean="0">
                <a:sym typeface="Bookdings" pitchFamily="2" charset="2"/>
              </a:rPr>
              <a:t></a:t>
            </a:r>
            <a:r>
              <a:rPr lang="en-US" sz="2400" smtClean="0"/>
              <a:t> It is important that sociologists observe the ethics of their discipline in carrying out research.  They have an obligation to protect their research subjects from risk and harm and to protect these subjects’ rights and dignity</a:t>
            </a:r>
            <a:r>
              <a:rPr lang="en-US"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19F415AE-9DAD-4F32-98B7-6AA99EE93E0C}" type="slidenum">
              <a:rPr lang="en-US"/>
              <a:pPr/>
              <a:t>5</a:t>
            </a:fld>
            <a:endParaRPr lang="en-US"/>
          </a:p>
        </p:txBody>
      </p:sp>
      <p:sp>
        <p:nvSpPr>
          <p:cNvPr id="6147" name="Rectangle 2"/>
          <p:cNvSpPr>
            <a:spLocks noGrp="1" noChangeArrowheads="1"/>
          </p:cNvSpPr>
          <p:nvPr>
            <p:ph type="title"/>
          </p:nvPr>
        </p:nvSpPr>
        <p:spPr/>
        <p:txBody>
          <a:bodyPr/>
          <a:lstStyle/>
          <a:p>
            <a:pPr eaLnBrk="1" hangingPunct="1"/>
            <a:r>
              <a:rPr lang="en-US" smtClean="0"/>
              <a:t>Sociology and Science </a:t>
            </a:r>
          </a:p>
        </p:txBody>
      </p:sp>
      <p:sp>
        <p:nvSpPr>
          <p:cNvPr id="6148" name="Rectangle 3"/>
          <p:cNvSpPr>
            <a:spLocks noGrp="1" noChangeArrowheads="1"/>
          </p:cNvSpPr>
          <p:nvPr>
            <p:ph type="body" idx="1"/>
          </p:nvPr>
        </p:nvSpPr>
        <p:spPr/>
        <p:txBody>
          <a:bodyPr/>
          <a:lstStyle/>
          <a:p>
            <a:pPr marL="711200" indent="-711200" eaLnBrk="1" hangingPunct="1">
              <a:lnSpc>
                <a:spcPct val="90000"/>
              </a:lnSpc>
              <a:buFontTx/>
              <a:buNone/>
            </a:pPr>
            <a:r>
              <a:rPr lang="en-US" sz="2400" smtClean="0"/>
              <a:t>1. Sociology is a type of </a:t>
            </a:r>
            <a:r>
              <a:rPr lang="en-US" sz="2400" b="1" smtClean="0"/>
              <a:t>science</a:t>
            </a:r>
            <a:r>
              <a:rPr lang="en-US" sz="2400" smtClean="0"/>
              <a:t>, a logical system that bases knowledge on direct, systematic observation.  </a:t>
            </a:r>
          </a:p>
          <a:p>
            <a:pPr marL="1066800" lvl="1" indent="-609600" eaLnBrk="1" hangingPunct="1">
              <a:lnSpc>
                <a:spcPct val="90000"/>
              </a:lnSpc>
              <a:buFontTx/>
              <a:buAutoNum type="alphaUcPeriod"/>
            </a:pPr>
            <a:r>
              <a:rPr lang="en-US" sz="2000" b="1" smtClean="0"/>
              <a:t>Scientific sociology</a:t>
            </a:r>
            <a:r>
              <a:rPr lang="en-US" sz="2000" smtClean="0"/>
              <a:t> is the study of society based on systematic observation of social behavior. </a:t>
            </a:r>
          </a:p>
          <a:p>
            <a:pPr marL="1066800" lvl="1" indent="-609600" eaLnBrk="1" hangingPunct="1">
              <a:lnSpc>
                <a:spcPct val="90000"/>
              </a:lnSpc>
              <a:buFontTx/>
              <a:buAutoNum type="alphaUcPeriod"/>
            </a:pPr>
            <a:r>
              <a:rPr lang="en-US" sz="2000" smtClean="0"/>
              <a:t>Scientific knowledge is based on </a:t>
            </a:r>
            <a:r>
              <a:rPr lang="en-US" sz="2000" b="1" smtClean="0"/>
              <a:t>empirical evidence,</a:t>
            </a:r>
            <a:r>
              <a:rPr lang="en-US" sz="2000" smtClean="0"/>
              <a:t> information we can verify with our data, not common sense. </a:t>
            </a:r>
          </a:p>
          <a:p>
            <a:pPr marL="1066800" lvl="1" indent="-609600" eaLnBrk="1" hangingPunct="1">
              <a:lnSpc>
                <a:spcPct val="90000"/>
              </a:lnSpc>
              <a:buFontTx/>
              <a:buNone/>
            </a:pPr>
            <a:endParaRPr lang="en-US" sz="2000" b="1" smtClean="0"/>
          </a:p>
          <a:p>
            <a:pPr marL="711200" indent="-711200" eaLnBrk="1" hangingPunct="1">
              <a:lnSpc>
                <a:spcPct val="90000"/>
              </a:lnSpc>
              <a:buFontTx/>
              <a:buNone/>
            </a:pPr>
            <a:r>
              <a:rPr lang="en-US" sz="2400" smtClean="0"/>
              <a:t>2. </a:t>
            </a:r>
            <a:r>
              <a:rPr lang="en-US" sz="2000" b="1" smtClean="0"/>
              <a:t>Scientific evidence sometimes contradicts common sense explanations of social behavior. </a:t>
            </a:r>
          </a:p>
          <a:p>
            <a:pPr marL="711200" indent="-711200" eaLnBrk="1" hangingPunct="1">
              <a:lnSpc>
                <a:spcPct val="90000"/>
              </a:lnSpc>
              <a:buFontTx/>
              <a:buNone/>
            </a:pPr>
            <a:r>
              <a:rPr lang="en-US" sz="2000" b="1" smtClean="0"/>
              <a:t>	A. It is not what we do not know that get us into trouble, it is what we know that is not true.</a:t>
            </a:r>
          </a:p>
          <a:p>
            <a:pPr marL="711200" indent="-711200" eaLnBrk="1" hangingPunct="1">
              <a:lnSpc>
                <a:spcPct val="90000"/>
              </a:lnSpc>
              <a:buFontTx/>
              <a:buNone/>
            </a:pPr>
            <a:r>
              <a:rPr lang="en-US" sz="2000" b="1" smtClean="0"/>
              <a:t>3.  Is there such a thing as objective reality??</a:t>
            </a:r>
          </a:p>
          <a:p>
            <a:pPr marL="711200" indent="-711200" eaLnBrk="1" hangingPunct="1">
              <a:lnSpc>
                <a:spcPct val="90000"/>
              </a:lnSpc>
              <a:buFontTx/>
              <a:buNone/>
            </a:pPr>
            <a:r>
              <a:rPr lang="en-US" sz="2000" b="1"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p>
            <a:r>
              <a:rPr lang="en-US"/>
              <a:t>© 2008 Alan S.Berger</a:t>
            </a:r>
          </a:p>
        </p:txBody>
      </p:sp>
      <p:sp>
        <p:nvSpPr>
          <p:cNvPr id="7171" name="Slide Number Placeholder 5"/>
          <p:cNvSpPr>
            <a:spLocks noGrp="1"/>
          </p:cNvSpPr>
          <p:nvPr>
            <p:ph type="sldNum" sz="quarter" idx="12"/>
          </p:nvPr>
        </p:nvSpPr>
        <p:spPr>
          <a:noFill/>
        </p:spPr>
        <p:txBody>
          <a:bodyPr/>
          <a:lstStyle/>
          <a:p>
            <a:fld id="{25630858-2C0A-4352-B8E6-451A1011F46E}" type="slidenum">
              <a:rPr lang="en-US"/>
              <a:pPr/>
              <a:t>6</a:t>
            </a:fld>
            <a:endParaRPr lang="en-US"/>
          </a:p>
        </p:txBody>
      </p:sp>
      <p:sp>
        <p:nvSpPr>
          <p:cNvPr id="7172" name="Rectangle 2"/>
          <p:cNvSpPr>
            <a:spLocks noGrp="1" noChangeArrowheads="1"/>
          </p:cNvSpPr>
          <p:nvPr>
            <p:ph type="title"/>
          </p:nvPr>
        </p:nvSpPr>
        <p:spPr/>
        <p:txBody>
          <a:bodyPr/>
          <a:lstStyle/>
          <a:p>
            <a:pPr eaLnBrk="1" hangingPunct="1"/>
            <a:r>
              <a:rPr lang="en-US" smtClean="0"/>
              <a:t>Research, Values, and Biases</a:t>
            </a:r>
          </a:p>
        </p:txBody>
      </p:sp>
      <p:sp>
        <p:nvSpPr>
          <p:cNvPr id="7173" name="Rectangle 3"/>
          <p:cNvSpPr>
            <a:spLocks noGrp="1" noChangeArrowheads="1"/>
          </p:cNvSpPr>
          <p:nvPr>
            <p:ph type="body" idx="1"/>
          </p:nvPr>
        </p:nvSpPr>
        <p:spPr/>
        <p:txBody>
          <a:bodyPr/>
          <a:lstStyle/>
          <a:p>
            <a:pPr marL="457200" indent="-457200" eaLnBrk="1" hangingPunct="1">
              <a:lnSpc>
                <a:spcPct val="80000"/>
              </a:lnSpc>
              <a:buFontTx/>
              <a:buAutoNum type="arabicPeriod"/>
            </a:pPr>
            <a:r>
              <a:rPr lang="en-US" sz="2400" smtClean="0"/>
              <a:t>Sociologists strive for </a:t>
            </a:r>
            <a:r>
              <a:rPr lang="en-US" sz="2400" b="1" smtClean="0"/>
              <a:t>objectivity</a:t>
            </a:r>
            <a:r>
              <a:rPr lang="en-US" sz="2400" smtClean="0"/>
              <a:t>, a state of personal neutrality in conducting research, whenever possible following Max Weber’s model of value-free research.</a:t>
            </a:r>
          </a:p>
          <a:p>
            <a:pPr marL="838200" lvl="1" indent="-381000" eaLnBrk="1" hangingPunct="1">
              <a:lnSpc>
                <a:spcPct val="80000"/>
              </a:lnSpc>
              <a:buFontTx/>
              <a:buAutoNum type="arabicPeriod"/>
            </a:pPr>
            <a:r>
              <a:rPr lang="en-US" sz="2000" smtClean="0"/>
              <a:t>One way to limit distortion caused by personal values is through </a:t>
            </a:r>
            <a:r>
              <a:rPr lang="en-US" sz="2000" b="1" smtClean="0"/>
              <a:t>replication</a:t>
            </a:r>
            <a:r>
              <a:rPr lang="en-US" sz="2000" smtClean="0"/>
              <a:t>, repetition of research by others in order to assess its accuracy.</a:t>
            </a:r>
          </a:p>
          <a:p>
            <a:pPr marL="1257300" lvl="2" indent="-342900" eaLnBrk="1" hangingPunct="1">
              <a:lnSpc>
                <a:spcPct val="80000"/>
              </a:lnSpc>
              <a:buFontTx/>
              <a:buAutoNum type="arabicPeriod"/>
            </a:pPr>
            <a:r>
              <a:rPr lang="en-US" sz="1800" smtClean="0"/>
              <a:t>More about this later.</a:t>
            </a:r>
          </a:p>
          <a:p>
            <a:pPr marL="457200" indent="-457200" eaLnBrk="1" hangingPunct="1">
              <a:lnSpc>
                <a:spcPct val="80000"/>
              </a:lnSpc>
              <a:buFontTx/>
              <a:buAutoNum type="arabicPeriod"/>
            </a:pPr>
            <a:r>
              <a:rPr lang="en-US" sz="2400" smtClean="0"/>
              <a:t>Limitations of scientific sociology.</a:t>
            </a:r>
          </a:p>
          <a:p>
            <a:pPr marL="838200" lvl="1" indent="-381000" eaLnBrk="1" hangingPunct="1">
              <a:lnSpc>
                <a:spcPct val="80000"/>
              </a:lnSpc>
              <a:buFontTx/>
              <a:buAutoNum type="arabicPeriod"/>
            </a:pPr>
            <a:r>
              <a:rPr lang="en-US" sz="2000" smtClean="0"/>
              <a:t>Human behavior is too complex to allow sociologists to predict precisely any individual’s actions.</a:t>
            </a:r>
          </a:p>
          <a:p>
            <a:pPr marL="838200" lvl="1" indent="-381000" eaLnBrk="1" hangingPunct="1">
              <a:lnSpc>
                <a:spcPct val="80000"/>
              </a:lnSpc>
              <a:buFontTx/>
              <a:buAutoNum type="arabicPeriod"/>
            </a:pPr>
            <a:r>
              <a:rPr lang="en-US" sz="2000" smtClean="0"/>
              <a:t>Because humans respond to their surroundings, the mere presence of a researcher may affect the behavior being studied.</a:t>
            </a:r>
          </a:p>
          <a:p>
            <a:pPr marL="457200" indent="-457200" eaLnBrk="1" hangingPunct="1">
              <a:lnSpc>
                <a:spcPct val="80000"/>
              </a:lnSpc>
              <a:buFontTx/>
              <a:buAutoNum type="arabicPeriod"/>
            </a:pPr>
            <a:r>
              <a:rPr lang="en-US" sz="2400" smtClean="0"/>
              <a:t>Social patterns change; what is true in one time or place may not hold true in another.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p>
            <a:r>
              <a:rPr lang="en-US"/>
              <a:t>© 2008 Alan S.Berger</a:t>
            </a:r>
          </a:p>
        </p:txBody>
      </p:sp>
      <p:sp>
        <p:nvSpPr>
          <p:cNvPr id="8195" name="Slide Number Placeholder 5"/>
          <p:cNvSpPr>
            <a:spLocks noGrp="1"/>
          </p:cNvSpPr>
          <p:nvPr>
            <p:ph type="sldNum" sz="quarter" idx="12"/>
          </p:nvPr>
        </p:nvSpPr>
        <p:spPr>
          <a:noFill/>
        </p:spPr>
        <p:txBody>
          <a:bodyPr/>
          <a:lstStyle/>
          <a:p>
            <a:fld id="{CFBD49ED-0FC9-4C2F-A01A-88D3EE863257}" type="slidenum">
              <a:rPr lang="en-US"/>
              <a:pPr/>
              <a:t>7</a:t>
            </a:fld>
            <a:endParaRPr lang="en-US"/>
          </a:p>
        </p:txBody>
      </p:sp>
      <p:sp>
        <p:nvSpPr>
          <p:cNvPr id="8196" name="Rectangle 4"/>
          <p:cNvSpPr>
            <a:spLocks noGrp="1" noChangeArrowheads="1"/>
          </p:cNvSpPr>
          <p:nvPr>
            <p:ph type="body" idx="1"/>
          </p:nvPr>
        </p:nvSpPr>
        <p:spPr>
          <a:xfrm>
            <a:off x="381000" y="228600"/>
            <a:ext cx="8229600" cy="5943600"/>
          </a:xfrm>
          <a:noFill/>
        </p:spPr>
        <p:txBody>
          <a:bodyPr/>
          <a:lstStyle/>
          <a:p>
            <a:pPr eaLnBrk="1" hangingPunct="1">
              <a:lnSpc>
                <a:spcPct val="80000"/>
              </a:lnSpc>
              <a:buFontTx/>
              <a:buAutoNum type="arabicPeriod"/>
            </a:pPr>
            <a:r>
              <a:rPr lang="en-US" sz="2000" smtClean="0"/>
              <a:t>Because sociologists are part of the social world they study, being value-free when conducting social research is difficult.</a:t>
            </a:r>
          </a:p>
          <a:p>
            <a:pPr marL="762000" lvl="1" indent="-304800" eaLnBrk="1" hangingPunct="1">
              <a:lnSpc>
                <a:spcPct val="80000"/>
              </a:lnSpc>
              <a:buFontTx/>
              <a:buNone/>
            </a:pPr>
            <a:r>
              <a:rPr lang="en-US" sz="2000" smtClean="0"/>
              <a:t>a. An alternative to Value Free is </a:t>
            </a:r>
            <a:r>
              <a:rPr lang="en-US" sz="2000" b="1" smtClean="0"/>
              <a:t>Interpretive sociology</a:t>
            </a:r>
            <a:r>
              <a:rPr lang="en-US" sz="2000" smtClean="0"/>
              <a:t>.</a:t>
            </a:r>
          </a:p>
          <a:p>
            <a:pPr marL="1181100" lvl="2" indent="-266700" eaLnBrk="1" hangingPunct="1">
              <a:lnSpc>
                <a:spcPct val="80000"/>
              </a:lnSpc>
              <a:buFontTx/>
              <a:buAutoNum type="arabicPeriod"/>
            </a:pPr>
            <a:r>
              <a:rPr lang="en-US" sz="2000" smtClean="0"/>
              <a:t>Not biased, just the opposite</a:t>
            </a:r>
          </a:p>
          <a:p>
            <a:pPr marL="1181100" lvl="2" indent="-266700" eaLnBrk="1" hangingPunct="1">
              <a:lnSpc>
                <a:spcPct val="80000"/>
              </a:lnSpc>
              <a:buFontTx/>
              <a:buAutoNum type="arabicPeriod"/>
            </a:pPr>
            <a:r>
              <a:rPr lang="en-US" sz="2000" smtClean="0"/>
              <a:t>Max Weber, argued that the focus of  sociology is interpretation. Interpretive sociology is the study of society that focuses on the meanings people attach to their social world.</a:t>
            </a:r>
          </a:p>
          <a:p>
            <a:pPr lvl="3" eaLnBrk="1" hangingPunct="1">
              <a:lnSpc>
                <a:spcPct val="80000"/>
              </a:lnSpc>
              <a:buFontTx/>
              <a:buAutoNum type="arabicPeriod"/>
            </a:pPr>
            <a:r>
              <a:rPr lang="en-US" sz="1800" smtClean="0"/>
              <a:t>The interpretive sociologist’s job is not just to observe what people do but to share in their world of meaning and come to appreciate why they act as they do.</a:t>
            </a:r>
          </a:p>
          <a:p>
            <a:pPr marL="762000" lvl="1" indent="-304800" eaLnBrk="1" hangingPunct="1">
              <a:lnSpc>
                <a:spcPct val="80000"/>
              </a:lnSpc>
              <a:buFontTx/>
              <a:buAutoNum type="alphaLcPeriod" startAt="2"/>
            </a:pPr>
            <a:r>
              <a:rPr lang="en-US" sz="2000" smtClean="0"/>
              <a:t>Another alternative is </a:t>
            </a:r>
            <a:r>
              <a:rPr lang="en-US" sz="2000" b="1" smtClean="0"/>
              <a:t>Critical sociology</a:t>
            </a:r>
            <a:r>
              <a:rPr lang="en-US" sz="2000" smtClean="0"/>
              <a:t>.</a:t>
            </a:r>
          </a:p>
          <a:p>
            <a:pPr marL="1181100" lvl="2" indent="-266700" eaLnBrk="1" hangingPunct="1">
              <a:lnSpc>
                <a:spcPct val="80000"/>
              </a:lnSpc>
              <a:buFontTx/>
              <a:buAutoNum type="alphaLcPeriod"/>
            </a:pPr>
            <a:r>
              <a:rPr lang="en-US" sz="2000" smtClean="0"/>
              <a:t>Karl Marx, who founded critical sociology, rejected the idea that society exists as a “natural” system with a fixed order. Critical sociology is the study of  society that focuses on the need for social change.</a:t>
            </a:r>
          </a:p>
          <a:p>
            <a:pPr marL="1181100" lvl="2" indent="-266700" eaLnBrk="1" hangingPunct="1">
              <a:lnSpc>
                <a:spcPct val="80000"/>
              </a:lnSpc>
              <a:buFontTx/>
              <a:buAutoNum type="alphaLcPeriod"/>
            </a:pPr>
            <a:r>
              <a:rPr lang="en-US" sz="2000" smtClean="0"/>
              <a:t>The point is not merely to study the world as it is but to change it.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a:t>© 2008 Alan S.Berger</a:t>
            </a:r>
          </a:p>
        </p:txBody>
      </p:sp>
      <p:sp>
        <p:nvSpPr>
          <p:cNvPr id="9219" name="Slide Number Placeholder 5"/>
          <p:cNvSpPr>
            <a:spLocks noGrp="1"/>
          </p:cNvSpPr>
          <p:nvPr>
            <p:ph type="sldNum" sz="quarter" idx="12"/>
          </p:nvPr>
        </p:nvSpPr>
        <p:spPr>
          <a:noFill/>
        </p:spPr>
        <p:txBody>
          <a:bodyPr/>
          <a:lstStyle/>
          <a:p>
            <a:fld id="{EEF64485-2870-4AE5-803A-9C9DD307358F}" type="slidenum">
              <a:rPr lang="en-US"/>
              <a:pPr/>
              <a:t>8</a:t>
            </a:fld>
            <a:endParaRPr lang="en-US"/>
          </a:p>
        </p:txBody>
      </p:sp>
      <p:sp>
        <p:nvSpPr>
          <p:cNvPr id="9220" name="Rectangle 3"/>
          <p:cNvSpPr>
            <a:spLocks noGrp="1" noChangeArrowheads="1"/>
          </p:cNvSpPr>
          <p:nvPr>
            <p:ph type="body" idx="1"/>
          </p:nvPr>
        </p:nvSpPr>
        <p:spPr>
          <a:xfrm>
            <a:off x="457200" y="304800"/>
            <a:ext cx="8229600" cy="5821363"/>
          </a:xfrm>
        </p:spPr>
        <p:txBody>
          <a:bodyPr/>
          <a:lstStyle/>
          <a:p>
            <a:pPr marL="609600" indent="-609600" eaLnBrk="1" hangingPunct="1">
              <a:lnSpc>
                <a:spcPct val="80000"/>
              </a:lnSpc>
              <a:buFontTx/>
              <a:buAutoNum type="arabicPeriod"/>
            </a:pPr>
            <a:r>
              <a:rPr lang="en-US" sz="2000" smtClean="0"/>
              <a:t>Research is affected by the characteristics of the researcher.</a:t>
            </a:r>
          </a:p>
          <a:p>
            <a:pPr marL="990600" lvl="1" indent="-533400" eaLnBrk="1" hangingPunct="1">
              <a:lnSpc>
                <a:spcPct val="80000"/>
              </a:lnSpc>
              <a:buFontTx/>
              <a:buAutoNum type="arabicPeriod"/>
            </a:pPr>
            <a:r>
              <a:rPr lang="en-US" sz="2000" smtClean="0"/>
              <a:t>We have to strive to overcome this.</a:t>
            </a:r>
          </a:p>
          <a:p>
            <a:pPr marL="990600" lvl="1" indent="-533400" eaLnBrk="1" hangingPunct="1">
              <a:lnSpc>
                <a:spcPct val="80000"/>
              </a:lnSpc>
              <a:buFontTx/>
              <a:buAutoNum type="arabicPeriod"/>
            </a:pPr>
            <a:r>
              <a:rPr lang="en-US" sz="2000" smtClean="0"/>
              <a:t>Research is affected by </a:t>
            </a:r>
            <a:r>
              <a:rPr lang="en-US" sz="2000" b="1" smtClean="0"/>
              <a:t>gender</a:t>
            </a:r>
            <a:r>
              <a:rPr lang="en-US" sz="2000" smtClean="0"/>
              <a:t>, the personal traits and social positions that members of a society attach to being female and male, in five ways:</a:t>
            </a:r>
          </a:p>
          <a:p>
            <a:pPr marL="1371600" lvl="2" indent="-457200" eaLnBrk="1" hangingPunct="1">
              <a:lnSpc>
                <a:spcPct val="80000"/>
              </a:lnSpc>
              <a:buFontTx/>
              <a:buAutoNum type="arabicPeriod"/>
            </a:pPr>
            <a:r>
              <a:rPr lang="en-US" sz="2000" smtClean="0"/>
              <a:t>Androcentricity, or approaching an issue from the male perspective.</a:t>
            </a:r>
          </a:p>
          <a:p>
            <a:pPr marL="1371600" lvl="2" indent="-457200" eaLnBrk="1" hangingPunct="1">
              <a:lnSpc>
                <a:spcPct val="80000"/>
              </a:lnSpc>
              <a:buFontTx/>
              <a:buAutoNum type="arabicPeriod"/>
            </a:pPr>
            <a:r>
              <a:rPr lang="en-US" sz="2000" smtClean="0"/>
              <a:t>Overgeneralizing, or using data drawn from studying only one sex to   support conclusions about human behavior in general.</a:t>
            </a:r>
          </a:p>
          <a:p>
            <a:pPr marL="1371600" lvl="2" indent="-457200" eaLnBrk="1" hangingPunct="1">
              <a:lnSpc>
                <a:spcPct val="80000"/>
              </a:lnSpc>
              <a:buFontTx/>
              <a:buAutoNum type="arabicPeriod"/>
            </a:pPr>
            <a:r>
              <a:rPr lang="en-US" sz="2000" smtClean="0"/>
              <a:t>Gender blindness,</a:t>
            </a:r>
            <a:r>
              <a:rPr lang="en-US" sz="2000" b="1" smtClean="0"/>
              <a:t> </a:t>
            </a:r>
            <a:r>
              <a:rPr lang="en-US" sz="2000" smtClean="0"/>
              <a:t>or not considering the variable of gender at all.</a:t>
            </a:r>
          </a:p>
          <a:p>
            <a:pPr marL="1371600" lvl="2" indent="-457200" eaLnBrk="1" hangingPunct="1">
              <a:lnSpc>
                <a:spcPct val="80000"/>
              </a:lnSpc>
              <a:buFontTx/>
              <a:buAutoNum type="arabicPeriod"/>
            </a:pPr>
            <a:r>
              <a:rPr lang="en-US" sz="2000" smtClean="0"/>
              <a:t>Double standards.</a:t>
            </a:r>
          </a:p>
          <a:p>
            <a:pPr marL="1371600" lvl="2" indent="-457200" eaLnBrk="1" hangingPunct="1">
              <a:lnSpc>
                <a:spcPct val="80000"/>
              </a:lnSpc>
              <a:buFontTx/>
              <a:buAutoNum type="arabicPeriod"/>
            </a:pPr>
            <a:r>
              <a:rPr lang="en-US" sz="2000" smtClean="0"/>
              <a:t>Interference</a:t>
            </a:r>
            <a:r>
              <a:rPr lang="en-US" sz="2000" b="1" smtClean="0"/>
              <a:t> </a:t>
            </a:r>
            <a:r>
              <a:rPr lang="en-US" sz="2000" smtClean="0"/>
              <a:t>because a subject reacts to the sex of the researcher</a:t>
            </a:r>
          </a:p>
          <a:p>
            <a:pPr marL="609600" indent="-609600" eaLnBrk="1" hangingPunct="1">
              <a:lnSpc>
                <a:spcPct val="80000"/>
              </a:lnSpc>
              <a:buFontTx/>
              <a:buAutoNum type="arabicPeriod"/>
            </a:pPr>
            <a:r>
              <a:rPr lang="en-US" sz="2000" smtClean="0"/>
              <a:t>The</a:t>
            </a:r>
            <a:r>
              <a:rPr lang="en-US" sz="2800" smtClean="0"/>
              <a:t> </a:t>
            </a:r>
            <a:r>
              <a:rPr lang="en-US" sz="2000" smtClean="0"/>
              <a:t>American Sociological Association has established formal guidelines for conducting research.  Most professional associations do the same thing.</a:t>
            </a:r>
          </a:p>
          <a:p>
            <a:pPr marL="609600" indent="-609600" eaLnBrk="1" hangingPunct="1">
              <a:lnSpc>
                <a:spcPct val="80000"/>
              </a:lnSpc>
              <a:buFontTx/>
              <a:buNone/>
            </a:pPr>
            <a:endParaRPr lang="en-US" sz="2000" smtClean="0"/>
          </a:p>
          <a:p>
            <a:pPr marL="1371600" lvl="2" indent="-457200" eaLnBrk="1" hangingPunct="1">
              <a:lnSpc>
                <a:spcPct val="80000"/>
              </a:lnSpc>
              <a:buFontTx/>
              <a:buNone/>
            </a:pPr>
            <a:endParaRPr lang="en-US" sz="1600" smtClean="0"/>
          </a:p>
          <a:p>
            <a:pPr marL="1371600" lvl="2" indent="-457200" eaLnBrk="1" hangingPunct="1">
              <a:lnSpc>
                <a:spcPct val="80000"/>
              </a:lnSpc>
              <a:buFontTx/>
              <a:buNone/>
            </a:pPr>
            <a:endParaRPr lang="en-US" sz="1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p>
            <a:r>
              <a:rPr lang="en-US"/>
              <a:t>© 2008 Alan S.Berger</a:t>
            </a:r>
          </a:p>
        </p:txBody>
      </p:sp>
      <p:sp>
        <p:nvSpPr>
          <p:cNvPr id="10243" name="Slide Number Placeholder 5"/>
          <p:cNvSpPr>
            <a:spLocks noGrp="1"/>
          </p:cNvSpPr>
          <p:nvPr>
            <p:ph type="sldNum" sz="quarter" idx="12"/>
          </p:nvPr>
        </p:nvSpPr>
        <p:spPr>
          <a:noFill/>
        </p:spPr>
        <p:txBody>
          <a:bodyPr/>
          <a:lstStyle/>
          <a:p>
            <a:fld id="{5FA48A99-CDF8-4867-9FE2-A2506B13E958}" type="slidenum">
              <a:rPr lang="en-US"/>
              <a:pPr/>
              <a:t>9</a:t>
            </a:fld>
            <a:endParaRPr lang="en-US"/>
          </a:p>
        </p:txBody>
      </p:sp>
      <p:sp>
        <p:nvSpPr>
          <p:cNvPr id="10244" name="Rectangle 2"/>
          <p:cNvSpPr>
            <a:spLocks noGrp="1" noChangeArrowheads="1"/>
          </p:cNvSpPr>
          <p:nvPr>
            <p:ph type="title"/>
          </p:nvPr>
        </p:nvSpPr>
        <p:spPr/>
        <p:txBody>
          <a:bodyPr/>
          <a:lstStyle/>
          <a:p>
            <a:pPr eaLnBrk="1" hangingPunct="1"/>
            <a:r>
              <a:rPr lang="en-US" sz="4000" smtClean="0"/>
              <a:t>Steps in the conduct of Scientific Sociological Research</a:t>
            </a:r>
          </a:p>
        </p:txBody>
      </p:sp>
      <p:sp>
        <p:nvSpPr>
          <p:cNvPr id="10245" name="Text Box 4"/>
          <p:cNvSpPr txBox="1">
            <a:spLocks noChangeArrowheads="1"/>
          </p:cNvSpPr>
          <p:nvPr/>
        </p:nvSpPr>
        <p:spPr bwMode="auto">
          <a:xfrm>
            <a:off x="365125" y="1636713"/>
            <a:ext cx="184150" cy="366712"/>
          </a:xfrm>
          <a:prstGeom prst="rect">
            <a:avLst/>
          </a:prstGeom>
          <a:noFill/>
          <a:ln w="9525">
            <a:noFill/>
            <a:miter lim="800000"/>
            <a:headEnd/>
            <a:tailEnd/>
          </a:ln>
        </p:spPr>
        <p:txBody>
          <a:bodyPr wrap="none">
            <a:spAutoFit/>
          </a:bodyPr>
          <a:lstStyle/>
          <a:p>
            <a:endParaRPr lang="en-US"/>
          </a:p>
        </p:txBody>
      </p:sp>
      <p:sp>
        <p:nvSpPr>
          <p:cNvPr id="10246" name="Rectangle 5"/>
          <p:cNvSpPr>
            <a:spLocks noGrp="1" noChangeArrowheads="1"/>
          </p:cNvSpPr>
          <p:nvPr>
            <p:ph type="body" idx="1"/>
          </p:nvPr>
        </p:nvSpPr>
        <p:spPr>
          <a:noFill/>
        </p:spPr>
        <p:txBody>
          <a:bodyPr/>
          <a:lstStyle/>
          <a:p>
            <a:pPr lvl="1" eaLnBrk="1" hangingPunct="1">
              <a:lnSpc>
                <a:spcPct val="80000"/>
              </a:lnSpc>
              <a:buFontTx/>
              <a:buNone/>
            </a:pPr>
            <a:r>
              <a:rPr lang="en-US" sz="2000" smtClean="0"/>
              <a:t>1. Select a topic guided by sociological perspective and curiosity.</a:t>
            </a:r>
          </a:p>
          <a:p>
            <a:pPr lvl="2" eaLnBrk="1" hangingPunct="1">
              <a:lnSpc>
                <a:spcPct val="80000"/>
              </a:lnSpc>
            </a:pPr>
            <a:r>
              <a:rPr lang="en-US" sz="1800" smtClean="0"/>
              <a:t>Frequently guided by the source of funding for the research.</a:t>
            </a:r>
          </a:p>
          <a:p>
            <a:pPr lvl="1" eaLnBrk="1" hangingPunct="1">
              <a:lnSpc>
                <a:spcPct val="80000"/>
              </a:lnSpc>
              <a:buFontTx/>
              <a:buNone/>
            </a:pPr>
            <a:r>
              <a:rPr lang="en-US" sz="2000" smtClean="0"/>
              <a:t>2.  Define the problem in considerable detail, specifying exactly what you want to learn.</a:t>
            </a:r>
          </a:p>
          <a:p>
            <a:pPr lvl="1" eaLnBrk="1" hangingPunct="1">
              <a:lnSpc>
                <a:spcPct val="80000"/>
              </a:lnSpc>
              <a:buFontTx/>
              <a:buNone/>
            </a:pPr>
            <a:r>
              <a:rPr lang="en-US" sz="2000" smtClean="0"/>
              <a:t>3.. Review the literature to use what is already known about the topic.  As a guide, and to generate ideas as to what questions to ask.</a:t>
            </a:r>
          </a:p>
          <a:p>
            <a:pPr lvl="1" eaLnBrk="1" hangingPunct="1">
              <a:lnSpc>
                <a:spcPct val="80000"/>
              </a:lnSpc>
              <a:buFontTx/>
              <a:buNone/>
            </a:pPr>
            <a:r>
              <a:rPr lang="en-US" sz="2000" smtClean="0"/>
              <a:t>4.  Formulate your hypothesis, describing how you expect your variables to be related.</a:t>
            </a:r>
          </a:p>
          <a:p>
            <a:pPr lvl="2" eaLnBrk="1" hangingPunct="1">
              <a:lnSpc>
                <a:spcPct val="80000"/>
              </a:lnSpc>
            </a:pPr>
            <a:r>
              <a:rPr lang="en-US" sz="2000" b="1" smtClean="0"/>
              <a:t>Your variables need to be operationalized.</a:t>
            </a:r>
          </a:p>
          <a:p>
            <a:pPr lvl="1" eaLnBrk="1" hangingPunct="1">
              <a:lnSpc>
                <a:spcPct val="80000"/>
              </a:lnSpc>
              <a:buFontTx/>
              <a:buNone/>
            </a:pPr>
            <a:r>
              <a:rPr lang="en-US" sz="2000" smtClean="0"/>
              <a:t>5.  Choose a research method, which we will discuss in a few minutes.</a:t>
            </a:r>
          </a:p>
          <a:p>
            <a:pPr lvl="1" eaLnBrk="1" hangingPunct="1">
              <a:lnSpc>
                <a:spcPct val="80000"/>
              </a:lnSpc>
              <a:buFontTx/>
              <a:buNone/>
            </a:pPr>
            <a:r>
              <a:rPr lang="en-US" sz="2000" smtClean="0"/>
              <a:t>6.  Collect your data paying attention to the validity.</a:t>
            </a:r>
          </a:p>
          <a:p>
            <a:pPr lvl="1" eaLnBrk="1" hangingPunct="1">
              <a:lnSpc>
                <a:spcPct val="80000"/>
              </a:lnSpc>
              <a:buFontTx/>
              <a:buNone/>
            </a:pPr>
            <a:r>
              <a:rPr lang="en-US" sz="2000" smtClean="0"/>
              <a:t>7.  Analyze your data.</a:t>
            </a:r>
          </a:p>
          <a:p>
            <a:pPr lvl="1" eaLnBrk="1" hangingPunct="1">
              <a:lnSpc>
                <a:spcPct val="80000"/>
              </a:lnSpc>
              <a:buFontTx/>
              <a:buNone/>
            </a:pPr>
            <a:r>
              <a:rPr lang="en-US" sz="2000" smtClean="0"/>
              <a:t>8.  Disseminate by publishing or speaking at professional meetings, your findings.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1046</TotalTime>
  <Words>2281</Words>
  <Application>Microsoft Office PowerPoint</Application>
  <PresentationFormat>On-screen Show (4:3)</PresentationFormat>
  <Paragraphs>261</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Default Design</vt:lpstr>
      <vt:lpstr>Sociology and the Social Sciences</vt:lpstr>
      <vt:lpstr>Sociology and Common Sense</vt:lpstr>
      <vt:lpstr>What Is  Sociological Theory?</vt:lpstr>
      <vt:lpstr>PowerPoint Presentation</vt:lpstr>
      <vt:lpstr>Sociology and Science </vt:lpstr>
      <vt:lpstr>Research, Values, and Biases</vt:lpstr>
      <vt:lpstr>PowerPoint Presentation</vt:lpstr>
      <vt:lpstr>PowerPoint Presentation</vt:lpstr>
      <vt:lpstr>Steps in the conduct of Scientific Sociological Research</vt:lpstr>
      <vt:lpstr>The Scientific Method</vt:lpstr>
      <vt:lpstr>Steps in the Research Process</vt:lpstr>
      <vt:lpstr>Steps in the Research Process</vt:lpstr>
      <vt:lpstr>The utility of Measurement</vt:lpstr>
      <vt:lpstr>Collecting and Analyzing Data</vt:lpstr>
      <vt:lpstr>Collecting and Analyzing Data</vt:lpstr>
      <vt:lpstr>The Basic Concepts of the Social Scientific Method</vt:lpstr>
      <vt:lpstr>Three Useful (and Simple) Statistical Measures. </vt:lpstr>
      <vt:lpstr>PowerPoint Presentation</vt:lpstr>
      <vt:lpstr>Developing the Conclusion</vt:lpstr>
      <vt:lpstr>Survey Research</vt:lpstr>
      <vt:lpstr>Experiments</vt:lpstr>
      <vt:lpstr>PowerPoint Presentation</vt:lpstr>
      <vt:lpstr>Participant Observation</vt:lpstr>
      <vt:lpstr>Secondary Analysis or Archival Research</vt:lpstr>
      <vt:lpstr>Finally….</vt:lpstr>
      <vt:lpstr>Steps in the Research Process</vt:lpstr>
      <vt:lpstr>Steps in the Research Process</vt:lpstr>
      <vt:lpstr>Collecting and Analyzing Data</vt:lpstr>
      <vt:lpstr>Collecting and Analyzing Data</vt:lpstr>
      <vt:lpstr>Developing the Conclusion</vt:lpstr>
      <vt:lpstr>Research Ethics</vt:lpstr>
      <vt:lpstr>Research Ethics</vt:lpstr>
      <vt:lpstr>Feminist Methodology</vt:lpstr>
      <vt:lpstr>Government Involvement</vt:lpstr>
    </vt:vector>
  </TitlesOfParts>
  <Company>Alan S. Berger &amp; Associates,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Sociological Research Methods</dc:title>
  <dc:creator>Alan S. Berger</dc:creator>
  <cp:lastModifiedBy>S.D.R.</cp:lastModifiedBy>
  <cp:revision>12</cp:revision>
  <dcterms:created xsi:type="dcterms:W3CDTF">2006-08-13T17:25:57Z</dcterms:created>
  <dcterms:modified xsi:type="dcterms:W3CDTF">2013-01-14T11:38:26Z</dcterms:modified>
</cp:coreProperties>
</file>