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3"/>
  </p:handoutMasterIdLst>
  <p:sldIdLst>
    <p:sldId id="256" r:id="rId2"/>
    <p:sldId id="275" r:id="rId3"/>
    <p:sldId id="257" r:id="rId4"/>
    <p:sldId id="269" r:id="rId5"/>
    <p:sldId id="272" r:id="rId6"/>
    <p:sldId id="273" r:id="rId7"/>
    <p:sldId id="274" r:id="rId8"/>
    <p:sldId id="276" r:id="rId9"/>
    <p:sldId id="277" r:id="rId10"/>
    <p:sldId id="279" r:id="rId11"/>
    <p:sldId id="278" r:id="rId12"/>
    <p:sldId id="280" r:id="rId13"/>
    <p:sldId id="281" r:id="rId14"/>
    <p:sldId id="284" r:id="rId15"/>
    <p:sldId id="282" r:id="rId16"/>
    <p:sldId id="285" r:id="rId17"/>
    <p:sldId id="286" r:id="rId18"/>
    <p:sldId id="287" r:id="rId19"/>
    <p:sldId id="288" r:id="rId20"/>
    <p:sldId id="289" r:id="rId21"/>
    <p:sldId id="290" r:id="rId22"/>
    <p:sldId id="292" r:id="rId23"/>
    <p:sldId id="293" r:id="rId24"/>
    <p:sldId id="291" r:id="rId25"/>
    <p:sldId id="294" r:id="rId26"/>
    <p:sldId id="295" r:id="rId27"/>
    <p:sldId id="296" r:id="rId28"/>
    <p:sldId id="297" r:id="rId29"/>
    <p:sldId id="298" r:id="rId30"/>
    <p:sldId id="259" r:id="rId31"/>
    <p:sldId id="270" r:id="rId32"/>
    <p:sldId id="271" r:id="rId33"/>
    <p:sldId id="258" r:id="rId34"/>
    <p:sldId id="260" r:id="rId35"/>
    <p:sldId id="261" r:id="rId36"/>
    <p:sldId id="262" r:id="rId37"/>
    <p:sldId id="263" r:id="rId38"/>
    <p:sldId id="264" r:id="rId39"/>
    <p:sldId id="265" r:id="rId40"/>
    <p:sldId id="266" r:id="rId41"/>
    <p:sldId id="268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7" d="100"/>
          <a:sy n="47" d="100"/>
        </p:scale>
        <p:origin x="-48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5161AC4-6FD8-4FAC-8396-6FD605AAEDD7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117729F-B5B2-4E28-A68B-7D02F7870D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010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9C9C78F-DD84-4A3E-ADC9-20BBA8E1E5BE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278197B-6882-45E8-B8B2-87AAA2A97A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plit orient="vert"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98024-283F-49E8-9B01-C3117681CAD7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68A60-24B1-4523-9F2E-87A21D67E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04DAE-AE89-4B6E-9D12-95A361D28F7B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54EA8-A3D7-4B09-963C-80FB8AFD37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7FA25-A2B6-4F06-A6F4-E6A4C3969FB9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1C1F2-49C4-44CA-8DDE-DE038F1ABC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B1CDCB-05AF-4332-B1A3-943943E20359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8EAAAC-EC6E-4790-8358-D374EB0B2D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57B285-96F5-44C0-B92F-5D4274D631D5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9D9035-0DF4-4EE8-AA92-FD74E7FB05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DFCCC42-12BE-44EA-9FFB-7E8E388DEF5E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66B45B-3F7B-4D8C-801D-3A70EF4E25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B75439-7C7F-4ED7-8E9C-AA0748F740AC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FB8493-6253-46E6-8023-7BB06C69C3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23D6B-B856-4DF9-824A-F0972CC6549B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9F9CC-4730-417B-8EAF-047278DB88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B26793-0B6C-49BF-8879-C8AC9AE190EE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341CDF-D240-4397-9139-E011845F7F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8FDC701-B165-41BD-BE6B-F0B5767E1349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0A92344-7C28-499B-BC4C-DEC7EE8C42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0A654D8-C132-4488-B086-0433FCB86C36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7D96BFE-C446-482A-A533-92F0AD26E2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1" r:id="rId2"/>
    <p:sldLayoutId id="2147483756" r:id="rId3"/>
    <p:sldLayoutId id="2147483757" r:id="rId4"/>
    <p:sldLayoutId id="2147483758" r:id="rId5"/>
    <p:sldLayoutId id="2147483759" r:id="rId6"/>
    <p:sldLayoutId id="2147483752" r:id="rId7"/>
    <p:sldLayoutId id="2147483760" r:id="rId8"/>
    <p:sldLayoutId id="2147483761" r:id="rId9"/>
    <p:sldLayoutId id="2147483753" r:id="rId10"/>
    <p:sldLayoutId id="2147483754" r:id="rId11"/>
  </p:sldLayoutIdLst>
  <p:transition>
    <p:split orient="vert" dir="in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6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6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6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Caribbean Studies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>
              <a:buFont typeface="Arial" charset="0"/>
              <a:buNone/>
            </a:pPr>
            <a:r>
              <a:rPr lang="en-US" smtClean="0"/>
              <a:t>Research Methods</a:t>
            </a:r>
          </a:p>
          <a:p>
            <a:pPr marR="0"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b="1" smtClean="0"/>
              <a:t>Attitude</a:t>
            </a:r>
            <a:r>
              <a:rPr lang="en-US" smtClean="0"/>
              <a:t>	- asks mainly close-ended questions that attempt to find out people’s feelings or opinions: e.g. a party, political figure or brand of food.</a:t>
            </a:r>
          </a:p>
          <a:p>
            <a:pPr>
              <a:buFont typeface="Wingdings 3" pitchFamily="18" charset="2"/>
              <a:buNone/>
            </a:pPr>
            <a:endParaRPr lang="en-US" smtClean="0"/>
          </a:p>
          <a:p>
            <a:r>
              <a:rPr lang="en-US" b="1" smtClean="0"/>
              <a:t>Explanatory </a:t>
            </a:r>
            <a:r>
              <a:rPr lang="en-US" smtClean="0"/>
              <a:t>- seeks answers that require more than a simple yes or no response.  They are given the opportunity to clarify their feelings in greater depth</a:t>
            </a:r>
          </a:p>
          <a:p>
            <a:pPr>
              <a:buFont typeface="Wingdings 3" pitchFamily="18" charset="2"/>
              <a:buNone/>
            </a:pP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400" smtClean="0"/>
              <a:t>Valid due to data collected from a large cross-section of the population</a:t>
            </a:r>
          </a:p>
          <a:p>
            <a:pPr>
              <a:buFont typeface="Wingdings 3" pitchFamily="18" charset="2"/>
              <a:buNone/>
            </a:pPr>
            <a:endParaRPr lang="en-US" sz="2400" smtClean="0"/>
          </a:p>
          <a:p>
            <a:pPr>
              <a:buFont typeface="Wingdings" pitchFamily="2" charset="2"/>
              <a:buChar char="Ø"/>
            </a:pPr>
            <a:r>
              <a:rPr lang="en-US" sz="2400" smtClean="0"/>
              <a:t>Data can be used to make generalizations</a:t>
            </a:r>
          </a:p>
          <a:p>
            <a:pPr>
              <a:buFont typeface="Wingdings" pitchFamily="2" charset="2"/>
              <a:buChar char="Ø"/>
            </a:pPr>
            <a:endParaRPr lang="en-US" sz="2400" smtClean="0"/>
          </a:p>
          <a:p>
            <a:pPr>
              <a:buFont typeface="Wingdings" pitchFamily="2" charset="2"/>
              <a:buChar char="Ø"/>
            </a:pPr>
            <a:r>
              <a:rPr lang="en-US" sz="2400" smtClean="0"/>
              <a:t>Statistical technique can be used to analyze data, thus time-saving</a:t>
            </a:r>
          </a:p>
          <a:p>
            <a:pPr>
              <a:buFont typeface="Wingdings 3" pitchFamily="18" charset="2"/>
              <a:buNone/>
            </a:pPr>
            <a:endParaRPr lang="en-US" sz="2400" smtClean="0"/>
          </a:p>
          <a:p>
            <a:pPr>
              <a:buFont typeface="Wingdings" pitchFamily="2" charset="2"/>
              <a:buChar char="Ø"/>
            </a:pPr>
            <a:r>
              <a:rPr lang="en-US" sz="2400" smtClean="0"/>
              <a:t>An unbiased representative sample saves the researcher the time of having to find all individuals with relevant information.</a:t>
            </a:r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Advantages of Surveys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Invalid data if sample not representative</a:t>
            </a:r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Disadvantages of Surveys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 number of pre-set questions that can contain open-ended and close-ended or a combination of both type of questions.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b="1" u="sng" dirty="0" smtClean="0"/>
              <a:t>Steps to constructing a questionnaire</a:t>
            </a:r>
            <a:r>
              <a:rPr lang="en-US" b="1" dirty="0" smtClean="0"/>
              <a:t>:</a:t>
            </a:r>
            <a:endParaRPr lang="en-US" dirty="0" smtClean="0"/>
          </a:p>
          <a:p>
            <a:pPr marL="623887" indent="-514350">
              <a:buFont typeface="+mj-lt"/>
              <a:buAutoNum type="arabicPeriod"/>
              <a:defRPr/>
            </a:pPr>
            <a:r>
              <a:rPr lang="en-US" dirty="0" smtClean="0"/>
              <a:t>Operationalize key terms and concepts therefore breaking up terms into sub-concepts.</a:t>
            </a:r>
          </a:p>
          <a:p>
            <a:pPr marL="623887" indent="-514350">
              <a:buFont typeface="+mj-lt"/>
              <a:buAutoNum type="arabicPeriod"/>
              <a:defRPr/>
            </a:pPr>
            <a:r>
              <a:rPr lang="en-US" dirty="0" smtClean="0"/>
              <a:t>Formulate questions based on each sub-topic.</a:t>
            </a:r>
          </a:p>
          <a:p>
            <a:pPr>
              <a:defRPr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 </a:t>
            </a:r>
          </a:p>
          <a:p>
            <a:pPr>
              <a:defRPr/>
            </a:pPr>
            <a:r>
              <a:rPr lang="en-US" dirty="0" smtClean="0"/>
              <a:t> 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Questionnaire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arenR"/>
              <a:defRPr/>
            </a:pPr>
            <a:r>
              <a:rPr lang="en-US" dirty="0" smtClean="0"/>
              <a:t>Easy to administer</a:t>
            </a:r>
          </a:p>
          <a:p>
            <a:pPr marL="623887" indent="-514350">
              <a:buFont typeface="+mj-lt"/>
              <a:buAutoNum type="arabicParenR"/>
              <a:defRPr/>
            </a:pPr>
            <a:r>
              <a:rPr lang="en-US" dirty="0" smtClean="0"/>
              <a:t>They can reach a large number of people even if they are geographically disperse</a:t>
            </a:r>
          </a:p>
          <a:p>
            <a:pPr marL="623887" indent="-514350">
              <a:buFont typeface="+mj-lt"/>
              <a:buAutoNum type="arabicParenR"/>
              <a:defRPr/>
            </a:pPr>
            <a:r>
              <a:rPr lang="en-US" dirty="0" smtClean="0"/>
              <a:t>It saves time</a:t>
            </a:r>
          </a:p>
          <a:p>
            <a:pPr marL="623887" indent="-514350">
              <a:buFont typeface="+mj-lt"/>
              <a:buAutoNum type="arabicParenR"/>
              <a:defRPr/>
            </a:pPr>
            <a:r>
              <a:rPr lang="en-US" dirty="0" smtClean="0"/>
              <a:t>It is not costly</a:t>
            </a:r>
          </a:p>
          <a:p>
            <a:pPr marL="623887" indent="-514350">
              <a:buFont typeface="+mj-lt"/>
              <a:buAutoNum type="arabicParenR"/>
              <a:defRPr/>
            </a:pPr>
            <a:r>
              <a:rPr lang="en-US" dirty="0" smtClean="0"/>
              <a:t>Data can be easily tabulated, measured and analyzed</a:t>
            </a:r>
          </a:p>
          <a:p>
            <a:pPr>
              <a:buFont typeface="Wingdings 3" pitchFamily="18" charset="2"/>
              <a:buNone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Advantages of the Questionnaire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arenR"/>
              <a:defRPr/>
            </a:pPr>
            <a:r>
              <a:rPr lang="en-US" sz="2400" dirty="0" smtClean="0"/>
              <a:t>What is gained in reliability may be lost in terms of validity. e.g. </a:t>
            </a:r>
          </a:p>
          <a:p>
            <a:pPr marL="623887" indent="-514350">
              <a:buFont typeface="Wingdings 3" pitchFamily="18" charset="2"/>
              <a:buNone/>
              <a:defRPr/>
            </a:pPr>
            <a:r>
              <a:rPr lang="en-US" sz="2400" dirty="0" smtClean="0"/>
              <a:t>	The wording may intentionally or not, mislead the respondent</a:t>
            </a:r>
          </a:p>
          <a:p>
            <a:pPr marL="623887" indent="-514350">
              <a:buFont typeface="Wingdings 3" pitchFamily="18" charset="2"/>
              <a:buNone/>
              <a:defRPr/>
            </a:pPr>
            <a:r>
              <a:rPr lang="en-US" sz="2400" dirty="0" smtClean="0"/>
              <a:t>	Researcher bias</a:t>
            </a:r>
          </a:p>
          <a:p>
            <a:pPr marL="623887" indent="-514350">
              <a:buFont typeface="Wingdings 3" pitchFamily="18" charset="2"/>
              <a:buNone/>
              <a:defRPr/>
            </a:pPr>
            <a:r>
              <a:rPr lang="en-US" sz="2400" dirty="0" smtClean="0"/>
              <a:t>	Respondents may lie or treat the issues lightly</a:t>
            </a:r>
          </a:p>
          <a:p>
            <a:pPr marL="623887" indent="-514350">
              <a:buFont typeface="Wingdings 3" pitchFamily="18" charset="2"/>
              <a:buNone/>
              <a:defRPr/>
            </a:pPr>
            <a:r>
              <a:rPr lang="en-US" sz="2400" dirty="0" smtClean="0"/>
              <a:t>	Respondents may forget</a:t>
            </a:r>
          </a:p>
          <a:p>
            <a:pPr>
              <a:buFont typeface="Wingdings 3" pitchFamily="18" charset="2"/>
              <a:buNone/>
              <a:defRPr/>
            </a:pPr>
            <a:endParaRPr lang="en-US" sz="2400" dirty="0" smtClean="0"/>
          </a:p>
          <a:p>
            <a:pPr marL="566737" indent="-457200">
              <a:buFont typeface="+mj-lt"/>
              <a:buAutoNum type="arabicParenR" startAt="2"/>
              <a:defRPr/>
            </a:pPr>
            <a:r>
              <a:rPr lang="en-US" sz="2400" dirty="0" smtClean="0"/>
              <a:t>Postal questionnaires have a low rate of return and may be filled out by someone other than the intended respondent.</a:t>
            </a:r>
          </a:p>
          <a:p>
            <a:pPr>
              <a:defRPr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Disadvantages of the Questionnaire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Secondary source of data. </a:t>
            </a:r>
          </a:p>
          <a:p>
            <a:pPr>
              <a:buFont typeface="Wingdings 3" pitchFamily="18" charset="2"/>
              <a:buNone/>
            </a:pPr>
            <a:endParaRPr lang="en-US" smtClean="0"/>
          </a:p>
          <a:p>
            <a:r>
              <a:rPr lang="en-US" smtClean="0"/>
              <a:t>The researcher relies upon other people to collect data.</a:t>
            </a:r>
          </a:p>
          <a:p>
            <a:pPr>
              <a:buFont typeface="Wingdings 3" pitchFamily="18" charset="2"/>
              <a:buNone/>
            </a:pPr>
            <a:endParaRPr lang="en-US" smtClean="0"/>
          </a:p>
          <a:p>
            <a:pPr>
              <a:buFont typeface="Wingdings 3" pitchFamily="18" charset="2"/>
              <a:buNone/>
            </a:pP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Official Statistics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Saves time as it is a readily available source of data.</a:t>
            </a:r>
          </a:p>
          <a:p>
            <a:r>
              <a:rPr lang="en-US" smtClean="0"/>
              <a:t>Conclusions drawn are objective because of lack of interaction.</a:t>
            </a:r>
          </a:p>
          <a:p>
            <a:r>
              <a:rPr lang="en-US" smtClean="0"/>
              <a:t>Generalizations can be made.</a:t>
            </a:r>
          </a:p>
          <a:p>
            <a:r>
              <a:rPr lang="en-US" smtClean="0"/>
              <a:t>Researcher can understand the nature of social change by comparing statistics from different times.</a:t>
            </a:r>
          </a:p>
          <a:p>
            <a:r>
              <a:rPr lang="en-US" smtClean="0"/>
              <a:t>Statistics could be used to gain a deeper understanding of human relationships.</a:t>
            </a:r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Advantages	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Producers may be biased in collecting the data.</a:t>
            </a:r>
          </a:p>
          <a:p>
            <a:r>
              <a:rPr lang="en-US" sz="2400" smtClean="0"/>
              <a:t>The validity of some official reports (e.g. crime) could be inaccurate because trivial crimes may not be reported.</a:t>
            </a:r>
          </a:p>
          <a:p>
            <a:r>
              <a:rPr lang="en-US" sz="2400" smtClean="0"/>
              <a:t>Technological developments make it appear that more crimes are taking place, therefore comparisons from past to present would be inaccurate.</a:t>
            </a:r>
          </a:p>
          <a:p>
            <a:r>
              <a:rPr lang="en-US" sz="2400" smtClean="0"/>
              <a:t>Due to the fact that it is secondary data, there is a low level of reliability</a:t>
            </a:r>
          </a:p>
          <a:p>
            <a:endParaRPr lang="en-US" sz="240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Disadvantages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T" sz="2200" smtClean="0"/>
              <a:t>collects subjective data such as information about people’s emotions, feelings and values.</a:t>
            </a:r>
          </a:p>
          <a:p>
            <a:pPr>
              <a:buFont typeface="Wingdings 3" pitchFamily="18" charset="2"/>
              <a:buNone/>
            </a:pPr>
            <a:endParaRPr lang="en-TT" sz="2200" smtClean="0"/>
          </a:p>
          <a:p>
            <a:r>
              <a:rPr lang="en-TT" sz="2200" smtClean="0"/>
              <a:t>The researcher usually interacts directly with the respondents (i.e. face-to-face) or by actually joining in their everyday activities</a:t>
            </a:r>
            <a:endParaRPr lang="en-US" sz="2200" smtClean="0"/>
          </a:p>
          <a:p>
            <a:r>
              <a:rPr lang="en-TT" sz="2200" smtClean="0"/>
              <a:t> </a:t>
            </a:r>
            <a:endParaRPr lang="en-US" sz="2200" smtClean="0"/>
          </a:p>
          <a:p>
            <a:r>
              <a:rPr lang="en-TT" sz="2200" u="sng" smtClean="0"/>
              <a:t>There are 4 forms of qualitative research</a:t>
            </a:r>
            <a:r>
              <a:rPr lang="en-TT" sz="2200" smtClean="0"/>
              <a:t>:</a:t>
            </a:r>
            <a:endParaRPr lang="en-US" sz="2200" smtClean="0"/>
          </a:p>
          <a:p>
            <a:r>
              <a:rPr lang="en-TT" sz="2200" smtClean="0"/>
              <a:t>Unstructured interviews</a:t>
            </a:r>
            <a:endParaRPr lang="en-US" sz="2200" smtClean="0"/>
          </a:p>
          <a:p>
            <a:r>
              <a:rPr lang="en-TT" sz="2200" smtClean="0"/>
              <a:t>Participant observation</a:t>
            </a:r>
            <a:endParaRPr lang="en-US" sz="2200" smtClean="0"/>
          </a:p>
          <a:p>
            <a:r>
              <a:rPr lang="en-TT" sz="2200" smtClean="0"/>
              <a:t>Case studies </a:t>
            </a:r>
            <a:endParaRPr lang="en-US" sz="2200" smtClean="0"/>
          </a:p>
          <a:p>
            <a:r>
              <a:rPr lang="en-TT" sz="2200" smtClean="0"/>
              <a:t>Documents </a:t>
            </a:r>
            <a:endParaRPr lang="en-US" sz="2200" smtClean="0"/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Qualitative 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Research is the step by step process of gathering information</a:t>
            </a:r>
          </a:p>
          <a:p>
            <a:pPr>
              <a:buFont typeface="Wingdings 3" pitchFamily="18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Reasons for doing research:</a:t>
            </a:r>
          </a:p>
          <a:p>
            <a:pPr marL="623887" indent="-514350">
              <a:buFont typeface="+mj-lt"/>
              <a:buAutoNum type="arabicParenR"/>
              <a:defRPr/>
            </a:pPr>
            <a:r>
              <a:rPr lang="en-US" dirty="0" smtClean="0"/>
              <a:t>To generate new knowledge</a:t>
            </a:r>
          </a:p>
          <a:p>
            <a:pPr marL="623887" indent="-514350">
              <a:buFont typeface="+mj-lt"/>
              <a:buAutoNum type="arabicParenR"/>
              <a:defRPr/>
            </a:pPr>
            <a:r>
              <a:rPr lang="en-US" dirty="0" smtClean="0"/>
              <a:t>To solve a problem</a:t>
            </a:r>
          </a:p>
          <a:p>
            <a:pPr marL="623887" indent="-514350">
              <a:buFont typeface="+mj-lt"/>
              <a:buAutoNum type="arabicParenR"/>
              <a:defRPr/>
            </a:pPr>
            <a:r>
              <a:rPr lang="en-US" dirty="0" smtClean="0"/>
              <a:t>To test a theory</a:t>
            </a:r>
          </a:p>
          <a:p>
            <a:pPr marL="623887" indent="-514350">
              <a:buFont typeface="+mj-lt"/>
              <a:buAutoNum type="arabicParenR"/>
              <a:defRPr/>
            </a:pPr>
            <a:r>
              <a:rPr lang="en-US" dirty="0" smtClean="0"/>
              <a:t>To be able to predict an event or outcome</a:t>
            </a:r>
          </a:p>
          <a:p>
            <a:pPr>
              <a:buFont typeface="Wingdings 3" pitchFamily="18" charset="2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T" sz="2500" smtClean="0"/>
              <a:t>Face-to-face interaction process in which the researcher tries to get as much useful information as possible from a respondent or a number of respondents</a:t>
            </a:r>
          </a:p>
          <a:p>
            <a:endParaRPr lang="en-US" sz="2500" smtClean="0"/>
          </a:p>
          <a:p>
            <a:r>
              <a:rPr lang="en-TT" sz="2500" smtClean="0"/>
              <a:t>It can take the form of a one-session interview or a number of session </a:t>
            </a:r>
          </a:p>
          <a:p>
            <a:endParaRPr lang="en-US" sz="2500" smtClean="0"/>
          </a:p>
          <a:p>
            <a:r>
              <a:rPr lang="en-TT" sz="2500" smtClean="0"/>
              <a:t>The respondents’ trust must be gained and factors such as social class, sex or ethnicity can influence the level of trust gained</a:t>
            </a:r>
            <a:endParaRPr lang="en-US" sz="2500" smtClean="0"/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Unstructured Interviews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eriod"/>
              <a:defRPr/>
            </a:pPr>
            <a:r>
              <a:rPr lang="en-TT" dirty="0" smtClean="0"/>
              <a:t>The validity of the data is enhanced by the following:</a:t>
            </a:r>
            <a:endParaRPr lang="en-US" dirty="0" smtClean="0"/>
          </a:p>
          <a:p>
            <a:pPr lvl="1">
              <a:defRPr/>
            </a:pPr>
            <a:r>
              <a:rPr lang="en-TT" dirty="0" smtClean="0"/>
              <a:t>Researcher can detect lies or inconsistencies by observing facial reactions and body language</a:t>
            </a:r>
            <a:endParaRPr lang="en-US" dirty="0" smtClean="0"/>
          </a:p>
          <a:p>
            <a:pPr lvl="1">
              <a:defRPr/>
            </a:pPr>
            <a:r>
              <a:rPr lang="en-TT" dirty="0" smtClean="0"/>
              <a:t>Misunderstanding can be clarified</a:t>
            </a:r>
            <a:endParaRPr lang="en-US" dirty="0" smtClean="0"/>
          </a:p>
          <a:p>
            <a:pPr lvl="1">
              <a:defRPr/>
            </a:pPr>
            <a:r>
              <a:rPr lang="en-TT" dirty="0" smtClean="0"/>
              <a:t>The researcher can understand the world from the point of view of the interviewee</a:t>
            </a:r>
            <a:endParaRPr lang="en-US" dirty="0" smtClean="0"/>
          </a:p>
          <a:p>
            <a:pPr lvl="1">
              <a:defRPr/>
            </a:pPr>
            <a:r>
              <a:rPr lang="en-TT" dirty="0" smtClean="0"/>
              <a:t>Researcher can gain information that he never thought about asking</a:t>
            </a:r>
            <a:endParaRPr lang="en-US" dirty="0" smtClean="0"/>
          </a:p>
          <a:p>
            <a:pPr>
              <a:buFont typeface="Wingdings 3" pitchFamily="18" charset="2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Advantages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eriod" startAt="2"/>
              <a:defRPr/>
            </a:pPr>
            <a:r>
              <a:rPr lang="en-TT" dirty="0" smtClean="0"/>
              <a:t>It is a more practical research technique for explaining specific issues, e.g. rape</a:t>
            </a:r>
          </a:p>
          <a:p>
            <a:pPr marL="623887" indent="-514350">
              <a:buFont typeface="Wingdings 3" pitchFamily="18" charset="2"/>
              <a:buNone/>
              <a:defRPr/>
            </a:pPr>
            <a:endParaRPr lang="en-TT" dirty="0" smtClean="0"/>
          </a:p>
          <a:p>
            <a:pPr marL="623887" indent="-514350">
              <a:buFont typeface="+mj-lt"/>
              <a:buAutoNum type="arabicPeriod" startAt="2"/>
              <a:defRPr/>
            </a:pPr>
            <a:r>
              <a:rPr lang="en-TT" dirty="0" smtClean="0"/>
              <a:t>Due to the small sample, it can be useful for challenging or refuting already existing ideas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Advantages continued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eriod"/>
              <a:defRPr/>
            </a:pPr>
            <a:r>
              <a:rPr lang="en-TT" dirty="0" smtClean="0"/>
              <a:t>Validity is reduced by the following:</a:t>
            </a:r>
          </a:p>
          <a:p>
            <a:pPr marL="879475" lvl="1" indent="-514350">
              <a:buFont typeface="Wingdings" pitchFamily="2" charset="2"/>
              <a:buChar char="v"/>
              <a:defRPr/>
            </a:pPr>
            <a:r>
              <a:rPr lang="en-TT" dirty="0" smtClean="0"/>
              <a:t>Observer effect </a:t>
            </a:r>
          </a:p>
          <a:p>
            <a:pPr marL="879475" lvl="1" indent="-514350">
              <a:buFont typeface="Wingdings" pitchFamily="2" charset="2"/>
              <a:buChar char="v"/>
              <a:defRPr/>
            </a:pPr>
            <a:r>
              <a:rPr lang="en-TT" dirty="0" smtClean="0"/>
              <a:t>Deliberate lies on the part of the interviewee</a:t>
            </a:r>
          </a:p>
          <a:p>
            <a:pPr marL="623887" indent="-514350">
              <a:buFont typeface="+mj-lt"/>
              <a:buAutoNum type="arabicPeriod"/>
              <a:defRPr/>
            </a:pPr>
            <a:r>
              <a:rPr lang="en-TT" dirty="0" smtClean="0"/>
              <a:t>Time consuming</a:t>
            </a:r>
          </a:p>
          <a:p>
            <a:pPr marL="623887" indent="-514350">
              <a:buFont typeface="+mj-lt"/>
              <a:buAutoNum type="arabicPeriod"/>
              <a:defRPr/>
            </a:pPr>
            <a:r>
              <a:rPr lang="en-TT" dirty="0" smtClean="0"/>
              <a:t>Large quantities of information can pose problems for analysis</a:t>
            </a:r>
          </a:p>
          <a:p>
            <a:pPr marL="623887" indent="-514350">
              <a:buFont typeface="+mj-lt"/>
              <a:buAutoNum type="arabicPeriod"/>
              <a:defRPr/>
            </a:pPr>
            <a:r>
              <a:rPr lang="en-TT" dirty="0" smtClean="0"/>
              <a:t>Some interviewees can have limited knowledge of  a particular topic</a:t>
            </a:r>
          </a:p>
          <a:p>
            <a:pPr marL="623887" indent="-514350">
              <a:buFont typeface="+mj-lt"/>
              <a:buAutoNum type="arabicPeriod"/>
              <a:defRPr/>
            </a:pPr>
            <a:r>
              <a:rPr lang="en-TT" dirty="0" smtClean="0"/>
              <a:t>Not cost effective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Disadvantages 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TT" sz="2200" smtClean="0"/>
              <a:t>Is regarded as a scientific tool because the researcher studies people in their natural environment by joining their daily activities</a:t>
            </a:r>
          </a:p>
          <a:p>
            <a:pPr>
              <a:buFont typeface="Wingdings" pitchFamily="2" charset="2"/>
              <a:buChar char="ü"/>
            </a:pPr>
            <a:endParaRPr lang="en-TT" sz="2200" smtClean="0"/>
          </a:p>
          <a:p>
            <a:pPr>
              <a:buFont typeface="Wingdings" pitchFamily="2" charset="2"/>
              <a:buChar char="ü"/>
            </a:pPr>
            <a:r>
              <a:rPr lang="en-TT" sz="2200" smtClean="0"/>
              <a:t>The researcher must remain as objective – non-judgemental and not overly involved – as possible</a:t>
            </a:r>
          </a:p>
          <a:p>
            <a:pPr>
              <a:buFont typeface="Wingdings" pitchFamily="2" charset="2"/>
              <a:buChar char="ü"/>
            </a:pPr>
            <a:endParaRPr lang="en-US" sz="2200" smtClean="0"/>
          </a:p>
          <a:p>
            <a:r>
              <a:rPr lang="en-TT" sz="2200" smtClean="0"/>
              <a:t>Researcher can be </a:t>
            </a:r>
            <a:r>
              <a:rPr lang="en-TT" sz="2200" b="1" smtClean="0"/>
              <a:t>overt</a:t>
            </a:r>
            <a:r>
              <a:rPr lang="en-TT" sz="2200" smtClean="0"/>
              <a:t> – letting the group members know that they are being studied - or </a:t>
            </a:r>
            <a:r>
              <a:rPr lang="en-TT" sz="2200" b="1" smtClean="0"/>
              <a:t>covert</a:t>
            </a:r>
            <a:r>
              <a:rPr lang="en-TT" sz="2200" smtClean="0"/>
              <a:t> – choose to keep his identity secret</a:t>
            </a:r>
          </a:p>
          <a:p>
            <a:endParaRPr lang="en-US" sz="2200" smtClean="0"/>
          </a:p>
          <a:p>
            <a:r>
              <a:rPr lang="en-TT" sz="2200" smtClean="0"/>
              <a:t>Unlike interviews, trust must be gained from the start</a:t>
            </a:r>
            <a:endParaRPr lang="en-US" sz="2200" smtClean="0"/>
          </a:p>
          <a:p>
            <a:pPr>
              <a:buFont typeface="Wingdings 3" pitchFamily="18" charset="2"/>
              <a:buNone/>
            </a:pPr>
            <a:r>
              <a:rPr lang="en-TT" smtClean="0"/>
              <a:t> </a:t>
            </a:r>
            <a:endParaRPr lang="en-US" smtClean="0"/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Participant Observation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eriod"/>
              <a:defRPr/>
            </a:pPr>
            <a:r>
              <a:rPr lang="en-TT" sz="2400" dirty="0" smtClean="0"/>
              <a:t>Validity is enhanced by the following:</a:t>
            </a:r>
            <a:endParaRPr lang="en-US" sz="2400" dirty="0" smtClean="0"/>
          </a:p>
          <a:p>
            <a:pPr lvl="1">
              <a:buFont typeface="Wingdings" pitchFamily="2" charset="2"/>
              <a:buChar char="v"/>
              <a:defRPr/>
            </a:pPr>
            <a:r>
              <a:rPr lang="en-TT" sz="2200" dirty="0" smtClean="0"/>
              <a:t>The researcher witnesses the group first hand</a:t>
            </a:r>
          </a:p>
          <a:p>
            <a:pPr lvl="1">
              <a:buFont typeface="Wingdings" pitchFamily="2" charset="2"/>
              <a:buChar char="v"/>
              <a:defRPr/>
            </a:pPr>
            <a:r>
              <a:rPr lang="en-TT" sz="2200" dirty="0" smtClean="0"/>
              <a:t>Observer effect is minimized</a:t>
            </a:r>
          </a:p>
          <a:p>
            <a:pPr lvl="1">
              <a:buFont typeface="Wingdings" pitchFamily="2" charset="2"/>
              <a:buChar char="v"/>
              <a:defRPr/>
            </a:pPr>
            <a:r>
              <a:rPr lang="en-TT" sz="2200" dirty="0" smtClean="0"/>
              <a:t>Questions can be asked to clarify events and actions of the group</a:t>
            </a:r>
          </a:p>
          <a:p>
            <a:pPr lvl="1">
              <a:buFont typeface="Wingdings" pitchFamily="2" charset="2"/>
              <a:buChar char="v"/>
              <a:defRPr/>
            </a:pPr>
            <a:r>
              <a:rPr lang="en-TT" sz="2200" dirty="0" smtClean="0"/>
              <a:t>Group’s subjective point of view can be understood</a:t>
            </a:r>
          </a:p>
          <a:p>
            <a:pPr lvl="1">
              <a:buFont typeface="Wingdings" pitchFamily="2" charset="2"/>
              <a:buChar char="v"/>
              <a:defRPr/>
            </a:pPr>
            <a:r>
              <a:rPr lang="en-TT" sz="2200" dirty="0" smtClean="0"/>
              <a:t>Information can be used to formulate theories about human behaviour</a:t>
            </a:r>
            <a:endParaRPr lang="en-US" sz="2200" dirty="0" smtClean="0"/>
          </a:p>
          <a:p>
            <a:pPr>
              <a:buFont typeface="Wingdings 3" pitchFamily="18" charset="2"/>
              <a:buNone/>
              <a:defRPr/>
            </a:pPr>
            <a:endParaRPr lang="en-US" dirty="0" smtClean="0"/>
          </a:p>
          <a:p>
            <a:pPr marL="623887" indent="-514350">
              <a:buFont typeface="+mj-lt"/>
              <a:buAutoNum type="arabicPeriod" startAt="2"/>
              <a:defRPr/>
            </a:pPr>
            <a:r>
              <a:rPr lang="en-TT" sz="2400" dirty="0" smtClean="0"/>
              <a:t>It is a practical method for studying deviant or secret groups and activities, e.g. gangs, homosexuality</a:t>
            </a:r>
            <a:endParaRPr lang="en-US" sz="2400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Advantages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eriod"/>
              <a:defRPr/>
            </a:pPr>
            <a:r>
              <a:rPr lang="en-TT" dirty="0" smtClean="0"/>
              <a:t>Validity may be compromised by the following:</a:t>
            </a:r>
            <a:endParaRPr lang="en-US" dirty="0" smtClean="0"/>
          </a:p>
          <a:p>
            <a:pPr lvl="1">
              <a:buFont typeface="Wingdings" pitchFamily="2" charset="2"/>
              <a:buChar char="v"/>
              <a:defRPr/>
            </a:pPr>
            <a:r>
              <a:rPr lang="en-TT" sz="2200" dirty="0" smtClean="0"/>
              <a:t>Covert observer may forget information</a:t>
            </a:r>
          </a:p>
          <a:p>
            <a:pPr lvl="1">
              <a:buFont typeface="Wingdings" pitchFamily="2" charset="2"/>
              <a:buChar char="v"/>
              <a:defRPr/>
            </a:pPr>
            <a:r>
              <a:rPr lang="en-TT" sz="2200" dirty="0" smtClean="0"/>
              <a:t>Covert observer may provide his own interpretation because asking questions may reveal his identity</a:t>
            </a:r>
          </a:p>
          <a:p>
            <a:pPr lvl="1">
              <a:buFont typeface="Wingdings" pitchFamily="2" charset="2"/>
              <a:buChar char="v"/>
              <a:defRPr/>
            </a:pPr>
            <a:r>
              <a:rPr lang="en-TT" sz="2200" dirty="0" smtClean="0"/>
              <a:t>Overt observation may produce the ob server effect</a:t>
            </a:r>
          </a:p>
          <a:p>
            <a:pPr lvl="1">
              <a:buFont typeface="Wingdings" pitchFamily="2" charset="2"/>
              <a:buChar char="v"/>
              <a:defRPr/>
            </a:pPr>
            <a:r>
              <a:rPr lang="en-TT" sz="2200" dirty="0" smtClean="0"/>
              <a:t>There is no standardized way to study human behaviour</a:t>
            </a:r>
            <a:endParaRPr lang="en-US" sz="2200" dirty="0" smtClean="0"/>
          </a:p>
          <a:p>
            <a:pPr>
              <a:buFont typeface="Wingdings 3" pitchFamily="18" charset="2"/>
              <a:buNone/>
              <a:defRPr/>
            </a:pPr>
            <a:endParaRPr lang="en-US" dirty="0" smtClean="0"/>
          </a:p>
          <a:p>
            <a:pPr marL="623887" indent="-514350">
              <a:buFont typeface="+mj-lt"/>
              <a:buAutoNum type="arabicPeriod" startAt="2"/>
              <a:defRPr/>
            </a:pPr>
            <a:r>
              <a:rPr lang="en-TT" dirty="0" smtClean="0"/>
              <a:t>It is costly</a:t>
            </a:r>
          </a:p>
          <a:p>
            <a:pPr marL="623887" indent="-514350">
              <a:buFont typeface="+mj-lt"/>
              <a:buAutoNum type="arabicPeriod" startAt="2"/>
              <a:defRPr/>
            </a:pPr>
            <a:r>
              <a:rPr lang="en-TT" dirty="0" smtClean="0"/>
              <a:t>It is time-consuming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Disadvantages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T" sz="2200" smtClean="0"/>
              <a:t>Contains information usually qualitative form</a:t>
            </a:r>
          </a:p>
          <a:p>
            <a:endParaRPr lang="en-US" sz="2200" smtClean="0"/>
          </a:p>
          <a:p>
            <a:r>
              <a:rPr lang="en-TT" sz="2200" smtClean="0"/>
              <a:t>There are 2 main types of documents – historical and personal</a:t>
            </a:r>
          </a:p>
          <a:p>
            <a:endParaRPr lang="en-US" sz="2200" smtClean="0"/>
          </a:p>
          <a:p>
            <a:r>
              <a:rPr lang="en-TT" sz="2200" smtClean="0"/>
              <a:t>Personal documents include letters, diaries, biographies and autobiographies</a:t>
            </a:r>
          </a:p>
          <a:p>
            <a:endParaRPr lang="en-US" sz="2200" smtClean="0"/>
          </a:p>
          <a:p>
            <a:r>
              <a:rPr lang="en-TT" sz="2200" smtClean="0"/>
              <a:t>Historical documents are usually information written by people who lived during a particular era</a:t>
            </a:r>
          </a:p>
          <a:p>
            <a:pPr>
              <a:buFont typeface="Wingdings 3" pitchFamily="18" charset="2"/>
              <a:buNone/>
            </a:pPr>
            <a:endParaRPr lang="en-US" sz="2200" smtClean="0"/>
          </a:p>
          <a:p>
            <a:r>
              <a:rPr lang="en-TT" sz="2200" smtClean="0"/>
              <a:t>Documents are a secondary source of data</a:t>
            </a:r>
            <a:endParaRPr lang="en-US" sz="2200" smtClean="0"/>
          </a:p>
          <a:p>
            <a:pPr>
              <a:buFont typeface="Wingdings 3" pitchFamily="18" charset="2"/>
              <a:buNone/>
            </a:pPr>
            <a:endParaRPr lang="en-US" smtClean="0"/>
          </a:p>
          <a:p>
            <a:pPr>
              <a:buFont typeface="Wingdings 3" pitchFamily="18" charset="2"/>
              <a:buNone/>
            </a:pPr>
            <a:endParaRPr lang="en-US" smtClean="0"/>
          </a:p>
          <a:p>
            <a:pPr>
              <a:buFont typeface="Wingdings 3" pitchFamily="18" charset="2"/>
              <a:buNone/>
            </a:pPr>
            <a:endParaRPr lang="en-US" smtClean="0"/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Documents 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T" smtClean="0"/>
              <a:t>Saves time and money</a:t>
            </a:r>
          </a:p>
          <a:p>
            <a:endParaRPr lang="en-US" smtClean="0"/>
          </a:p>
          <a:p>
            <a:r>
              <a:rPr lang="en-TT" smtClean="0"/>
              <a:t>Practical method of studying past events</a:t>
            </a:r>
          </a:p>
          <a:p>
            <a:endParaRPr lang="en-US" smtClean="0"/>
          </a:p>
          <a:p>
            <a:r>
              <a:rPr lang="en-TT" smtClean="0"/>
              <a:t>Provides insight in areas that otherwise one may not have access to</a:t>
            </a:r>
          </a:p>
          <a:p>
            <a:endParaRPr lang="en-US" smtClean="0"/>
          </a:p>
          <a:p>
            <a:r>
              <a:rPr lang="en-TT" smtClean="0"/>
              <a:t>Information could be used to measure the extent of social change</a:t>
            </a:r>
            <a:endParaRPr lang="en-US" smtClean="0"/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Advantages 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T" smtClean="0"/>
              <a:t>Invalid because of producer bias</a:t>
            </a:r>
          </a:p>
          <a:p>
            <a:endParaRPr lang="en-US" smtClean="0"/>
          </a:p>
          <a:p>
            <a:r>
              <a:rPr lang="en-TT" smtClean="0"/>
              <a:t>Information may be difficult to read and may contain missing pages</a:t>
            </a:r>
          </a:p>
          <a:p>
            <a:endParaRPr lang="en-US" smtClean="0"/>
          </a:p>
          <a:p>
            <a:r>
              <a:rPr lang="en-TT" smtClean="0"/>
              <a:t>Some documents may be difficult to access</a:t>
            </a:r>
          </a:p>
          <a:p>
            <a:endParaRPr lang="en-US" smtClean="0"/>
          </a:p>
          <a:p>
            <a:r>
              <a:rPr lang="en-TT" smtClean="0"/>
              <a:t>Information may be limited in scope or outdated</a:t>
            </a:r>
            <a:endParaRPr lang="en-US" smtClean="0"/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Disadvantages 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581400" y="228600"/>
            <a:ext cx="2057400" cy="1295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Research</a:t>
            </a:r>
          </a:p>
        </p:txBody>
      </p:sp>
      <p:sp>
        <p:nvSpPr>
          <p:cNvPr id="6" name="Oval 5"/>
          <p:cNvSpPr/>
          <p:nvPr/>
        </p:nvSpPr>
        <p:spPr>
          <a:xfrm>
            <a:off x="685800" y="3276600"/>
            <a:ext cx="2057400" cy="1295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Historical </a:t>
            </a:r>
          </a:p>
        </p:txBody>
      </p:sp>
      <p:sp>
        <p:nvSpPr>
          <p:cNvPr id="7" name="Oval 6"/>
          <p:cNvSpPr/>
          <p:nvPr/>
        </p:nvSpPr>
        <p:spPr>
          <a:xfrm>
            <a:off x="3581400" y="3276600"/>
            <a:ext cx="2057400" cy="1295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Description</a:t>
            </a:r>
          </a:p>
        </p:txBody>
      </p:sp>
      <p:sp>
        <p:nvSpPr>
          <p:cNvPr id="8" name="Oval 7"/>
          <p:cNvSpPr/>
          <p:nvPr/>
        </p:nvSpPr>
        <p:spPr>
          <a:xfrm>
            <a:off x="6400800" y="3352800"/>
            <a:ext cx="2362200" cy="1295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Experimental </a:t>
            </a:r>
          </a:p>
        </p:txBody>
      </p:sp>
      <p:sp>
        <p:nvSpPr>
          <p:cNvPr id="9" name="Oval 8"/>
          <p:cNvSpPr/>
          <p:nvPr/>
        </p:nvSpPr>
        <p:spPr>
          <a:xfrm>
            <a:off x="1219200" y="5410200"/>
            <a:ext cx="2209800" cy="1295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Quantitative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studies</a:t>
            </a:r>
          </a:p>
        </p:txBody>
      </p:sp>
      <p:sp>
        <p:nvSpPr>
          <p:cNvPr id="10" name="Oval 9"/>
          <p:cNvSpPr/>
          <p:nvPr/>
        </p:nvSpPr>
        <p:spPr>
          <a:xfrm>
            <a:off x="5181600" y="5410200"/>
            <a:ext cx="2286000" cy="1295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Quantitative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Studies</a:t>
            </a:r>
          </a:p>
        </p:txBody>
      </p:sp>
      <p:cxnSp>
        <p:nvCxnSpPr>
          <p:cNvPr id="12" name="Straight Arrow Connector 11"/>
          <p:cNvCxnSpPr>
            <a:stCxn id="5" idx="4"/>
            <a:endCxn id="7" idx="0"/>
          </p:cNvCxnSpPr>
          <p:nvPr/>
        </p:nvCxnSpPr>
        <p:spPr>
          <a:xfrm rot="5400000">
            <a:off x="3733801" y="2400300"/>
            <a:ext cx="1752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886200" y="1905000"/>
            <a:ext cx="15240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Can be divided into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10800000" flipV="1">
            <a:off x="2362200" y="2667000"/>
            <a:ext cx="2209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572000" y="2667000"/>
            <a:ext cx="2590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2895600" y="4953000"/>
            <a:ext cx="1676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533900" y="4953000"/>
            <a:ext cx="18669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4343401" y="4724400"/>
            <a:ext cx="4572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9" name="TextBox 44"/>
          <p:cNvSpPr txBox="1">
            <a:spLocks noChangeArrowheads="1"/>
          </p:cNvSpPr>
          <p:nvPr/>
        </p:nvSpPr>
        <p:spPr bwMode="auto">
          <a:xfrm>
            <a:off x="2895600" y="4659313"/>
            <a:ext cx="1600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Which require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lowchart: Connector 22"/>
          <p:cNvSpPr/>
          <p:nvPr/>
        </p:nvSpPr>
        <p:spPr>
          <a:xfrm>
            <a:off x="3429000" y="2438400"/>
            <a:ext cx="1905000" cy="16764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Research Process</a:t>
            </a:r>
          </a:p>
        </p:txBody>
      </p:sp>
      <p:sp>
        <p:nvSpPr>
          <p:cNvPr id="24" name="Flowchart: Connector 23"/>
          <p:cNvSpPr/>
          <p:nvPr/>
        </p:nvSpPr>
        <p:spPr>
          <a:xfrm>
            <a:off x="4495800" y="381000"/>
            <a:ext cx="1905000" cy="1371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Identify Problem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5" name="Flowchart: Connector 24"/>
          <p:cNvSpPr/>
          <p:nvPr/>
        </p:nvSpPr>
        <p:spPr>
          <a:xfrm>
            <a:off x="6324600" y="1828800"/>
            <a:ext cx="1905000" cy="15240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Formulate Research Question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6" name="Flowchart: Connector 25"/>
          <p:cNvSpPr/>
          <p:nvPr/>
        </p:nvSpPr>
        <p:spPr>
          <a:xfrm>
            <a:off x="6553200" y="3810000"/>
            <a:ext cx="1905000" cy="1447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Literature Review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7" name="Flowchart: Connector 26"/>
          <p:cNvSpPr/>
          <p:nvPr/>
        </p:nvSpPr>
        <p:spPr>
          <a:xfrm>
            <a:off x="4495800" y="4953000"/>
            <a:ext cx="1905000" cy="1447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Data Collection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8" name="Flowchart: Connector 27"/>
          <p:cNvSpPr/>
          <p:nvPr/>
        </p:nvSpPr>
        <p:spPr>
          <a:xfrm>
            <a:off x="1828800" y="4876800"/>
            <a:ext cx="1905000" cy="1447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Data Analysis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9" name="Flowchart: Connector 28"/>
          <p:cNvSpPr/>
          <p:nvPr/>
        </p:nvSpPr>
        <p:spPr>
          <a:xfrm>
            <a:off x="228600" y="3200400"/>
            <a:ext cx="2133600" cy="1447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Interpretation of Data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6 </a:t>
            </a:r>
          </a:p>
        </p:txBody>
      </p:sp>
      <p:sp>
        <p:nvSpPr>
          <p:cNvPr id="30" name="Flowchart: Connector 29"/>
          <p:cNvSpPr/>
          <p:nvPr/>
        </p:nvSpPr>
        <p:spPr>
          <a:xfrm>
            <a:off x="2286000" y="228600"/>
            <a:ext cx="1905000" cy="1447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Conclusion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4591050" y="1885950"/>
            <a:ext cx="762000" cy="49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3" idx="6"/>
          </p:cNvCxnSpPr>
          <p:nvPr/>
        </p:nvCxnSpPr>
        <p:spPr>
          <a:xfrm flipV="1">
            <a:off x="5334000" y="2895600"/>
            <a:ext cx="990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3" idx="5"/>
          </p:cNvCxnSpPr>
          <p:nvPr/>
        </p:nvCxnSpPr>
        <p:spPr>
          <a:xfrm rot="16200000" flipH="1">
            <a:off x="5528469" y="3394869"/>
            <a:ext cx="550862" cy="149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H="1">
            <a:off x="4419600" y="4343400"/>
            <a:ext cx="7620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3" idx="3"/>
          </p:cNvCxnSpPr>
          <p:nvPr/>
        </p:nvCxnSpPr>
        <p:spPr>
          <a:xfrm rot="5400000">
            <a:off x="2797969" y="3966369"/>
            <a:ext cx="1008062" cy="812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 flipV="1">
            <a:off x="2362200" y="3505200"/>
            <a:ext cx="1066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362200" y="2133600"/>
            <a:ext cx="11430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Connector 18"/>
          <p:cNvSpPr/>
          <p:nvPr/>
        </p:nvSpPr>
        <p:spPr>
          <a:xfrm>
            <a:off x="457200" y="1371600"/>
            <a:ext cx="1905000" cy="14478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Discussion of Findings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16200000" flipV="1">
            <a:off x="3314700" y="1943100"/>
            <a:ext cx="838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This is a sentence in which you clearly state what you wish to find out</a:t>
            </a:r>
            <a:r>
              <a:rPr lang="en-US" smtClean="0"/>
              <a:t>.</a:t>
            </a:r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  <a:p>
            <a:pPr eaLnBrk="1" hangingPunct="1">
              <a:buFont typeface="Wingdings 3" pitchFamily="18" charset="2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E.g.. What is the level of hurricane preparedness of a sample of households in Windy village, Barbados?</a:t>
            </a:r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Problem Statement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2895600"/>
            <a:ext cx="1524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Theme</a:t>
            </a:r>
          </a:p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Environment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0" y="2895600"/>
            <a:ext cx="1524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Sub Theme</a:t>
            </a:r>
          </a:p>
          <a:p>
            <a:pPr algn="ctr">
              <a:defRPr/>
            </a:pPr>
            <a:r>
              <a:rPr lang="en-US" dirty="0"/>
              <a:t>Natural Disasters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6324600" y="2895600"/>
            <a:ext cx="1524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Problem Statement?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2667000" y="3429000"/>
            <a:ext cx="762000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5334000" y="3429000"/>
            <a:ext cx="762000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A statement which suggests the possible answer to your problem statement. It mentions a variable or the relationship between 2 or more variables.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variable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is a thing/concept that changes.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E.g.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1. Windy Village, St Silas, Barbados is not prepared for hurricanes.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2. The level of preparedness amongst households in Windy Village, St Silas is affected by their experiences of hurricanes.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Hypothesis Statement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8991600" cy="533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i="1" dirty="0" smtClean="0">
                <a:latin typeface="Times New Roman" pitchFamily="18" charset="0"/>
                <a:cs typeface="Times New Roman" pitchFamily="18" charset="0"/>
              </a:rPr>
            </a:br>
            <a:endParaRPr lang="en-US" sz="18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048000" y="2590800"/>
            <a:ext cx="2209800" cy="1600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Identifies Problem</a:t>
            </a:r>
          </a:p>
        </p:txBody>
      </p:sp>
      <p:cxnSp>
        <p:nvCxnSpPr>
          <p:cNvPr id="7" name="Straight Connector 6"/>
          <p:cNvCxnSpPr>
            <a:stCxn id="5" idx="6"/>
            <a:endCxn id="4105" idx="1"/>
          </p:cNvCxnSpPr>
          <p:nvPr/>
        </p:nvCxnSpPr>
        <p:spPr>
          <a:xfrm flipV="1">
            <a:off x="5257800" y="3386138"/>
            <a:ext cx="762000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133600" y="3200400"/>
            <a:ext cx="838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4"/>
          </p:cNvCxnSpPr>
          <p:nvPr/>
        </p:nvCxnSpPr>
        <p:spPr>
          <a:xfrm rot="5400000">
            <a:off x="3600450" y="4705350"/>
            <a:ext cx="10668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4106" idx="2"/>
          </p:cNvCxnSpPr>
          <p:nvPr/>
        </p:nvCxnSpPr>
        <p:spPr>
          <a:xfrm rot="5400000">
            <a:off x="3999706" y="1980407"/>
            <a:ext cx="954087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4" name="TextBox 23"/>
          <p:cNvSpPr txBox="1">
            <a:spLocks noChangeArrowheads="1"/>
          </p:cNvSpPr>
          <p:nvPr/>
        </p:nvSpPr>
        <p:spPr bwMode="auto">
          <a:xfrm>
            <a:off x="2667000" y="5334000"/>
            <a:ext cx="3124200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One must be able to study the problem. E.g. drug use</a:t>
            </a:r>
          </a:p>
        </p:txBody>
      </p:sp>
      <p:sp>
        <p:nvSpPr>
          <p:cNvPr id="4105" name="TextBox 24"/>
          <p:cNvSpPr txBox="1">
            <a:spLocks noChangeArrowheads="1"/>
          </p:cNvSpPr>
          <p:nvPr/>
        </p:nvSpPr>
        <p:spPr bwMode="auto">
          <a:xfrm>
            <a:off x="6019800" y="3200400"/>
            <a:ext cx="2819400" cy="3698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makes problem manageable</a:t>
            </a:r>
          </a:p>
        </p:txBody>
      </p:sp>
      <p:sp>
        <p:nvSpPr>
          <p:cNvPr id="4106" name="TextBox 25"/>
          <p:cNvSpPr txBox="1">
            <a:spLocks noChangeArrowheads="1"/>
          </p:cNvSpPr>
          <p:nvPr/>
        </p:nvSpPr>
        <p:spPr bwMode="auto">
          <a:xfrm>
            <a:off x="3048000" y="990600"/>
            <a:ext cx="3124200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Narrow down problems or issues</a:t>
            </a:r>
          </a:p>
        </p:txBody>
      </p:sp>
      <p:sp>
        <p:nvSpPr>
          <p:cNvPr id="4107" name="TextBox 29"/>
          <p:cNvSpPr txBox="1">
            <a:spLocks noChangeArrowheads="1"/>
          </p:cNvSpPr>
          <p:nvPr/>
        </p:nvSpPr>
        <p:spPr bwMode="auto">
          <a:xfrm>
            <a:off x="152400" y="2895600"/>
            <a:ext cx="2438400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Impacts on human development</a:t>
            </a:r>
          </a:p>
        </p:txBody>
      </p:sp>
      <p:sp>
        <p:nvSpPr>
          <p:cNvPr id="31" name="Explosion 1 30"/>
          <p:cNvSpPr/>
          <p:nvPr/>
        </p:nvSpPr>
        <p:spPr>
          <a:xfrm>
            <a:off x="381000" y="381000"/>
            <a:ext cx="1828800" cy="1219200"/>
          </a:xfrm>
          <a:prstGeom prst="irregularSeal1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Stage</a:t>
            </a:r>
            <a:r>
              <a:rPr lang="en-US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2895600" y="2514600"/>
            <a:ext cx="2438400" cy="15240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Formulating Research Questions</a:t>
            </a:r>
          </a:p>
        </p:txBody>
      </p:sp>
      <p:cxnSp>
        <p:nvCxnSpPr>
          <p:cNvPr id="6" name="Straight Connector 5"/>
          <p:cNvCxnSpPr>
            <a:stCxn id="4" idx="7"/>
          </p:cNvCxnSpPr>
          <p:nvPr/>
        </p:nvCxnSpPr>
        <p:spPr>
          <a:xfrm rot="5400000" flipH="1" flipV="1">
            <a:off x="5157788" y="1800225"/>
            <a:ext cx="757238" cy="1119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1"/>
          </p:cNvCxnSpPr>
          <p:nvPr/>
        </p:nvCxnSpPr>
        <p:spPr>
          <a:xfrm rot="16200000" flipV="1">
            <a:off x="2390775" y="1876425"/>
            <a:ext cx="681038" cy="1042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5"/>
          </p:cNvCxnSpPr>
          <p:nvPr/>
        </p:nvCxnSpPr>
        <p:spPr>
          <a:xfrm rot="16200000" flipH="1">
            <a:off x="5233988" y="3557588"/>
            <a:ext cx="681037" cy="1195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362200" y="3886200"/>
            <a:ext cx="8382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1" name="TextBox 13"/>
          <p:cNvSpPr txBox="1">
            <a:spLocks noChangeArrowheads="1"/>
          </p:cNvSpPr>
          <p:nvPr/>
        </p:nvSpPr>
        <p:spPr bwMode="auto">
          <a:xfrm>
            <a:off x="5715000" y="1335088"/>
            <a:ext cx="2286000" cy="646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Devise once main question or point</a:t>
            </a:r>
          </a:p>
        </p:txBody>
      </p:sp>
      <p:sp>
        <p:nvSpPr>
          <p:cNvPr id="6152" name="TextBox 14"/>
          <p:cNvSpPr txBox="1">
            <a:spLocks noChangeArrowheads="1"/>
          </p:cNvSpPr>
          <p:nvPr/>
        </p:nvSpPr>
        <p:spPr bwMode="auto">
          <a:xfrm>
            <a:off x="5791200" y="4495800"/>
            <a:ext cx="2514600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Devise a set of sub-questions or concerns</a:t>
            </a:r>
          </a:p>
        </p:txBody>
      </p:sp>
      <p:sp>
        <p:nvSpPr>
          <p:cNvPr id="6153" name="TextBox 15"/>
          <p:cNvSpPr txBox="1">
            <a:spLocks noChangeArrowheads="1"/>
          </p:cNvSpPr>
          <p:nvPr/>
        </p:nvSpPr>
        <p:spPr bwMode="auto">
          <a:xfrm>
            <a:off x="1066800" y="4800600"/>
            <a:ext cx="25146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Focus on what the researcher wants to be informed about</a:t>
            </a:r>
          </a:p>
        </p:txBody>
      </p:sp>
      <p:sp>
        <p:nvSpPr>
          <p:cNvPr id="6154" name="TextBox 16"/>
          <p:cNvSpPr txBox="1">
            <a:spLocks noChangeArrowheads="1"/>
          </p:cNvSpPr>
          <p:nvPr/>
        </p:nvSpPr>
        <p:spPr bwMode="auto">
          <a:xfrm>
            <a:off x="457200" y="1143000"/>
            <a:ext cx="25146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Create a hypothesis that can either be accepted or rejected</a:t>
            </a:r>
          </a:p>
        </p:txBody>
      </p:sp>
      <p:sp>
        <p:nvSpPr>
          <p:cNvPr id="18" name="Explosion 1 17"/>
          <p:cNvSpPr/>
          <p:nvPr/>
        </p:nvSpPr>
        <p:spPr>
          <a:xfrm>
            <a:off x="0" y="304800"/>
            <a:ext cx="1828800" cy="838200"/>
          </a:xfrm>
          <a:prstGeom prst="irregularSeal1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>
                <a:solidFill>
                  <a:srgbClr val="FF0000"/>
                </a:solidFill>
              </a:rPr>
              <a:t>Stage 2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3200400" y="2514600"/>
            <a:ext cx="1905000" cy="1752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Literature Reviews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495800" y="1676400"/>
            <a:ext cx="1219200" cy="942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4" idx="1"/>
          </p:cNvCxnSpPr>
          <p:nvPr/>
        </p:nvCxnSpPr>
        <p:spPr>
          <a:xfrm>
            <a:off x="1981200" y="2362200"/>
            <a:ext cx="1498600" cy="409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3"/>
          </p:cNvCxnSpPr>
          <p:nvPr/>
        </p:nvCxnSpPr>
        <p:spPr>
          <a:xfrm rot="5400000">
            <a:off x="2678112" y="3846513"/>
            <a:ext cx="638175" cy="96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4152900" y="4610100"/>
            <a:ext cx="1143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6"/>
          </p:cNvCxnSpPr>
          <p:nvPr/>
        </p:nvCxnSpPr>
        <p:spPr>
          <a:xfrm>
            <a:off x="5105400" y="3390900"/>
            <a:ext cx="121920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6" name="TextBox 22"/>
          <p:cNvSpPr txBox="1">
            <a:spLocks noChangeArrowheads="1"/>
          </p:cNvSpPr>
          <p:nvPr/>
        </p:nvSpPr>
        <p:spPr bwMode="auto">
          <a:xfrm>
            <a:off x="4648200" y="752475"/>
            <a:ext cx="25146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Research must be related to problem being researched</a:t>
            </a:r>
          </a:p>
        </p:txBody>
      </p:sp>
      <p:sp>
        <p:nvSpPr>
          <p:cNvPr id="7177" name="TextBox 23"/>
          <p:cNvSpPr txBox="1">
            <a:spLocks noChangeArrowheads="1"/>
          </p:cNvSpPr>
          <p:nvPr/>
        </p:nvSpPr>
        <p:spPr bwMode="auto">
          <a:xfrm>
            <a:off x="381000" y="1639888"/>
            <a:ext cx="2514600" cy="646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e.g. books, journals, articles, newspapers</a:t>
            </a:r>
          </a:p>
        </p:txBody>
      </p:sp>
      <p:sp>
        <p:nvSpPr>
          <p:cNvPr id="7178" name="TextBox 24"/>
          <p:cNvSpPr txBox="1">
            <a:spLocks noChangeArrowheads="1"/>
          </p:cNvSpPr>
          <p:nvPr/>
        </p:nvSpPr>
        <p:spPr bwMode="auto">
          <a:xfrm>
            <a:off x="6324600" y="3544888"/>
            <a:ext cx="2514600" cy="646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Read as much as possible on topic</a:t>
            </a:r>
          </a:p>
        </p:txBody>
      </p:sp>
      <p:sp>
        <p:nvSpPr>
          <p:cNvPr id="7179" name="TextBox 25"/>
          <p:cNvSpPr txBox="1">
            <a:spLocks noChangeArrowheads="1"/>
          </p:cNvSpPr>
          <p:nvPr/>
        </p:nvSpPr>
        <p:spPr bwMode="auto">
          <a:xfrm>
            <a:off x="4267200" y="5334000"/>
            <a:ext cx="2514600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Find info to definition point</a:t>
            </a:r>
          </a:p>
        </p:txBody>
      </p:sp>
      <p:sp>
        <p:nvSpPr>
          <p:cNvPr id="7180" name="TextBox 26"/>
          <p:cNvSpPr txBox="1">
            <a:spLocks noChangeArrowheads="1"/>
          </p:cNvSpPr>
          <p:nvPr/>
        </p:nvSpPr>
        <p:spPr bwMode="auto">
          <a:xfrm>
            <a:off x="152400" y="4648200"/>
            <a:ext cx="32004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Look at strategies  and methods of other researchers and compare</a:t>
            </a:r>
          </a:p>
        </p:txBody>
      </p:sp>
      <p:sp>
        <p:nvSpPr>
          <p:cNvPr id="28" name="Explosion 1 27"/>
          <p:cNvSpPr/>
          <p:nvPr/>
        </p:nvSpPr>
        <p:spPr>
          <a:xfrm>
            <a:off x="0" y="304800"/>
            <a:ext cx="1828800" cy="1219200"/>
          </a:xfrm>
          <a:prstGeom prst="irregularSeal1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>
                <a:solidFill>
                  <a:srgbClr val="FF0000"/>
                </a:solidFill>
              </a:rPr>
              <a:t>Stage 3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3200400" y="2514600"/>
            <a:ext cx="1905000" cy="1752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 Collection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 flipH="1" flipV="1">
            <a:off x="4214812" y="1957388"/>
            <a:ext cx="942975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endCxn id="4" idx="1"/>
          </p:cNvCxnSpPr>
          <p:nvPr/>
        </p:nvCxnSpPr>
        <p:spPr>
          <a:xfrm>
            <a:off x="2438400" y="2438400"/>
            <a:ext cx="1041400" cy="333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4" idx="3"/>
          </p:cNvCxnSpPr>
          <p:nvPr/>
        </p:nvCxnSpPr>
        <p:spPr>
          <a:xfrm rot="5400000">
            <a:off x="2678112" y="3846513"/>
            <a:ext cx="638175" cy="96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6200000" flipH="1">
            <a:off x="4152900" y="4610100"/>
            <a:ext cx="1143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6"/>
          </p:cNvCxnSpPr>
          <p:nvPr/>
        </p:nvCxnSpPr>
        <p:spPr>
          <a:xfrm>
            <a:off x="5105400" y="3390900"/>
            <a:ext cx="121920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0" name="TextBox 9"/>
          <p:cNvSpPr txBox="1">
            <a:spLocks noChangeArrowheads="1"/>
          </p:cNvSpPr>
          <p:nvPr/>
        </p:nvSpPr>
        <p:spPr bwMode="auto">
          <a:xfrm>
            <a:off x="4495800" y="1306513"/>
            <a:ext cx="1752600" cy="3698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Choose sample</a:t>
            </a:r>
          </a:p>
        </p:txBody>
      </p:sp>
      <p:sp>
        <p:nvSpPr>
          <p:cNvPr id="8201" name="TextBox 10"/>
          <p:cNvSpPr txBox="1">
            <a:spLocks noChangeArrowheads="1"/>
          </p:cNvSpPr>
          <p:nvPr/>
        </p:nvSpPr>
        <p:spPr bwMode="auto">
          <a:xfrm>
            <a:off x="533400" y="1514475"/>
            <a:ext cx="25146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Questions must be focused on what he/she wants to know</a:t>
            </a:r>
          </a:p>
        </p:txBody>
      </p:sp>
      <p:sp>
        <p:nvSpPr>
          <p:cNvPr id="8202" name="TextBox 11"/>
          <p:cNvSpPr txBox="1">
            <a:spLocks noChangeArrowheads="1"/>
          </p:cNvSpPr>
          <p:nvPr/>
        </p:nvSpPr>
        <p:spPr bwMode="auto">
          <a:xfrm>
            <a:off x="6324600" y="3505200"/>
            <a:ext cx="2514600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Choose a strategy relative to study </a:t>
            </a:r>
          </a:p>
        </p:txBody>
      </p:sp>
      <p:sp>
        <p:nvSpPr>
          <p:cNvPr id="8203" name="TextBox 12"/>
          <p:cNvSpPr txBox="1">
            <a:spLocks noChangeArrowheads="1"/>
          </p:cNvSpPr>
          <p:nvPr/>
        </p:nvSpPr>
        <p:spPr bwMode="auto">
          <a:xfrm>
            <a:off x="3962400" y="5334000"/>
            <a:ext cx="2514600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Design instruments that will be reliable and valid</a:t>
            </a:r>
          </a:p>
        </p:txBody>
      </p:sp>
      <p:sp>
        <p:nvSpPr>
          <p:cNvPr id="8204" name="TextBox 13"/>
          <p:cNvSpPr txBox="1">
            <a:spLocks noChangeArrowheads="1"/>
          </p:cNvSpPr>
          <p:nvPr/>
        </p:nvSpPr>
        <p:spPr bwMode="auto">
          <a:xfrm>
            <a:off x="457200" y="4572000"/>
            <a:ext cx="3200400" cy="3698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Method used must bias free</a:t>
            </a:r>
          </a:p>
        </p:txBody>
      </p:sp>
      <p:sp>
        <p:nvSpPr>
          <p:cNvPr id="15" name="Explosion 1 14"/>
          <p:cNvSpPr/>
          <p:nvPr/>
        </p:nvSpPr>
        <p:spPr>
          <a:xfrm>
            <a:off x="0" y="304800"/>
            <a:ext cx="1828800" cy="1219200"/>
          </a:xfrm>
          <a:prstGeom prst="irregularSeal1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>
                <a:solidFill>
                  <a:srgbClr val="FF0000"/>
                </a:solidFill>
              </a:rPr>
              <a:t>Stage 4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Connector 5"/>
          <p:cNvSpPr/>
          <p:nvPr/>
        </p:nvSpPr>
        <p:spPr>
          <a:xfrm>
            <a:off x="3200400" y="2514600"/>
            <a:ext cx="1905000" cy="1752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Data Analysis</a:t>
            </a:r>
          </a:p>
        </p:txBody>
      </p:sp>
      <p:cxnSp>
        <p:nvCxnSpPr>
          <p:cNvPr id="7" name="Straight Connector 6"/>
          <p:cNvCxnSpPr>
            <a:endCxn id="9224" idx="2"/>
          </p:cNvCxnSpPr>
          <p:nvPr/>
        </p:nvCxnSpPr>
        <p:spPr>
          <a:xfrm flipV="1">
            <a:off x="4572000" y="1676400"/>
            <a:ext cx="16383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6" idx="1"/>
          </p:cNvCxnSpPr>
          <p:nvPr/>
        </p:nvCxnSpPr>
        <p:spPr>
          <a:xfrm>
            <a:off x="2438400" y="2438400"/>
            <a:ext cx="1041400" cy="333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3"/>
          </p:cNvCxnSpPr>
          <p:nvPr/>
        </p:nvCxnSpPr>
        <p:spPr>
          <a:xfrm rot="5400000">
            <a:off x="2182812" y="3351213"/>
            <a:ext cx="638175" cy="195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4152900" y="4610100"/>
            <a:ext cx="1143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</p:cNvCxnSpPr>
          <p:nvPr/>
        </p:nvCxnSpPr>
        <p:spPr>
          <a:xfrm>
            <a:off x="5105400" y="3390900"/>
            <a:ext cx="121920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4" name="TextBox 11"/>
          <p:cNvSpPr txBox="1">
            <a:spLocks noChangeArrowheads="1"/>
          </p:cNvSpPr>
          <p:nvPr/>
        </p:nvSpPr>
        <p:spPr bwMode="auto">
          <a:xfrm>
            <a:off x="4953000" y="752475"/>
            <a:ext cx="25146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Organizes the data collected for presentation</a:t>
            </a:r>
          </a:p>
        </p:txBody>
      </p:sp>
      <p:sp>
        <p:nvSpPr>
          <p:cNvPr id="9225" name="TextBox 12"/>
          <p:cNvSpPr txBox="1">
            <a:spLocks noChangeArrowheads="1"/>
          </p:cNvSpPr>
          <p:nvPr/>
        </p:nvSpPr>
        <p:spPr bwMode="auto">
          <a:xfrm>
            <a:off x="685800" y="1514475"/>
            <a:ext cx="25146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Use thin marginal questions, concerns or concepts as a guide</a:t>
            </a:r>
          </a:p>
        </p:txBody>
      </p:sp>
      <p:sp>
        <p:nvSpPr>
          <p:cNvPr id="9226" name="TextBox 13"/>
          <p:cNvSpPr txBox="1">
            <a:spLocks noChangeArrowheads="1"/>
          </p:cNvSpPr>
          <p:nvPr/>
        </p:nvSpPr>
        <p:spPr bwMode="auto">
          <a:xfrm>
            <a:off x="6324600" y="3276600"/>
            <a:ext cx="25146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This presentation is guided by research question or hypothesis</a:t>
            </a:r>
          </a:p>
        </p:txBody>
      </p:sp>
      <p:sp>
        <p:nvSpPr>
          <p:cNvPr id="9227" name="TextBox 14"/>
          <p:cNvSpPr txBox="1">
            <a:spLocks noChangeArrowheads="1"/>
          </p:cNvSpPr>
          <p:nvPr/>
        </p:nvSpPr>
        <p:spPr bwMode="auto">
          <a:xfrm>
            <a:off x="152400" y="4648200"/>
            <a:ext cx="3200400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There must be at least 5 different ways of presentations</a:t>
            </a:r>
          </a:p>
        </p:txBody>
      </p:sp>
      <p:sp>
        <p:nvSpPr>
          <p:cNvPr id="9228" name="TextBox 15"/>
          <p:cNvSpPr txBox="1">
            <a:spLocks noChangeArrowheads="1"/>
          </p:cNvSpPr>
          <p:nvPr/>
        </p:nvSpPr>
        <p:spPr bwMode="auto">
          <a:xfrm>
            <a:off x="4191000" y="5334000"/>
            <a:ext cx="3200400" cy="12001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The most popular formats were pie charts, bar and live graphs, flow diagrams, maps, photographs etc.</a:t>
            </a:r>
          </a:p>
        </p:txBody>
      </p:sp>
      <p:sp>
        <p:nvSpPr>
          <p:cNvPr id="17" name="Explosion 1 16"/>
          <p:cNvSpPr/>
          <p:nvPr/>
        </p:nvSpPr>
        <p:spPr>
          <a:xfrm>
            <a:off x="0" y="304800"/>
            <a:ext cx="1828800" cy="1219200"/>
          </a:xfrm>
          <a:prstGeom prst="irregularSeal1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>
                <a:solidFill>
                  <a:srgbClr val="FF0000"/>
                </a:solidFill>
              </a:rPr>
              <a:t>Stage 5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2743200" y="2057400"/>
            <a:ext cx="2438400" cy="19050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Interpretation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of Findings</a:t>
            </a:r>
          </a:p>
        </p:txBody>
      </p:sp>
      <p:cxnSp>
        <p:nvCxnSpPr>
          <p:cNvPr id="6" name="Straight Connector 5"/>
          <p:cNvCxnSpPr>
            <a:stCxn id="4" idx="0"/>
          </p:cNvCxnSpPr>
          <p:nvPr/>
        </p:nvCxnSpPr>
        <p:spPr>
          <a:xfrm rot="5400000" flipH="1" flipV="1">
            <a:off x="3695700" y="1485900"/>
            <a:ext cx="838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2019300" y="4229100"/>
            <a:ext cx="17526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6" name="TextBox 10"/>
          <p:cNvSpPr txBox="1">
            <a:spLocks noChangeArrowheads="1"/>
          </p:cNvSpPr>
          <p:nvPr/>
        </p:nvSpPr>
        <p:spPr bwMode="auto">
          <a:xfrm>
            <a:off x="1143000" y="5649913"/>
            <a:ext cx="2819400" cy="3698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Consider the implications</a:t>
            </a:r>
          </a:p>
        </p:txBody>
      </p:sp>
      <p:sp>
        <p:nvSpPr>
          <p:cNvPr id="13" name="Explosion 1 12"/>
          <p:cNvSpPr/>
          <p:nvPr/>
        </p:nvSpPr>
        <p:spPr>
          <a:xfrm>
            <a:off x="0" y="304800"/>
            <a:ext cx="1828800" cy="1219200"/>
          </a:xfrm>
          <a:prstGeom prst="irregularSeal1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>
                <a:solidFill>
                  <a:srgbClr val="FF0000"/>
                </a:solidFill>
              </a:rPr>
              <a:t>Stage 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200275"/>
            <a:ext cx="2438400" cy="9239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Describes patterns and trends averages, ranges.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24200" y="573088"/>
            <a:ext cx="2667000" cy="64611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States what the data implies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" y="2305050"/>
            <a:ext cx="1828800" cy="120015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Explains the results and include contradictions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15000" y="5105400"/>
            <a:ext cx="2514600" cy="64611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Accounts for all the findings presented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10800000" flipV="1">
            <a:off x="5181600" y="2667000"/>
            <a:ext cx="1143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2"/>
          </p:cNvCxnSpPr>
          <p:nvPr/>
        </p:nvCxnSpPr>
        <p:spPr>
          <a:xfrm rot="10800000">
            <a:off x="2057400" y="2971800"/>
            <a:ext cx="6858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00600" y="3752850"/>
            <a:ext cx="1981200" cy="127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3352800" y="2133600"/>
            <a:ext cx="2133600" cy="19050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Discussion of findings</a:t>
            </a:r>
          </a:p>
        </p:txBody>
      </p:sp>
      <p:cxnSp>
        <p:nvCxnSpPr>
          <p:cNvPr id="5" name="Straight Connector 4"/>
          <p:cNvCxnSpPr>
            <a:stCxn id="4" idx="6"/>
          </p:cNvCxnSpPr>
          <p:nvPr/>
        </p:nvCxnSpPr>
        <p:spPr>
          <a:xfrm>
            <a:off x="5486400" y="3086100"/>
            <a:ext cx="12192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4" idx="4"/>
            <a:endCxn id="10" idx="0"/>
          </p:cNvCxnSpPr>
          <p:nvPr/>
        </p:nvCxnSpPr>
        <p:spPr>
          <a:xfrm rot="16200000" flipH="1">
            <a:off x="3895725" y="4562475"/>
            <a:ext cx="108585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6705600" y="2514600"/>
            <a:ext cx="2209800" cy="12001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Compares your findings  with those presented in the Literature Review</a:t>
            </a:r>
          </a:p>
        </p:txBody>
      </p:sp>
      <p:sp>
        <p:nvSpPr>
          <p:cNvPr id="11270" name="TextBox 7"/>
          <p:cNvSpPr txBox="1">
            <a:spLocks noChangeArrowheads="1"/>
          </p:cNvSpPr>
          <p:nvPr/>
        </p:nvSpPr>
        <p:spPr bwMode="auto">
          <a:xfrm>
            <a:off x="2971800" y="533400"/>
            <a:ext cx="2819400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in relation to the original questions</a:t>
            </a:r>
          </a:p>
        </p:txBody>
      </p:sp>
      <p:sp>
        <p:nvSpPr>
          <p:cNvPr id="9" name="Explosion 1 8"/>
          <p:cNvSpPr/>
          <p:nvPr/>
        </p:nvSpPr>
        <p:spPr>
          <a:xfrm>
            <a:off x="0" y="304800"/>
            <a:ext cx="1828800" cy="1219200"/>
          </a:xfrm>
          <a:prstGeom prst="irregularSeal1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>
                <a:solidFill>
                  <a:srgbClr val="FF0000"/>
                </a:solidFill>
              </a:rPr>
              <a:t>Stage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24200" y="5124450"/>
            <a:ext cx="2667000" cy="120015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Identifies similarities and differences in the pattern and trend of the studies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457450"/>
            <a:ext cx="1676400" cy="120015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Ensures all research questions are answered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2133600" y="3048000"/>
            <a:ext cx="1219200" cy="47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0"/>
          </p:cNvCxnSpPr>
          <p:nvPr/>
        </p:nvCxnSpPr>
        <p:spPr>
          <a:xfrm rot="5400000" flipH="1" flipV="1">
            <a:off x="3962401" y="1676400"/>
            <a:ext cx="9144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en-US" sz="2800" b="1" smtClean="0">
                <a:latin typeface="Baskerville Old Face" pitchFamily="18" charset="0"/>
              </a:rPr>
              <a:t>	Historical research-describes </a:t>
            </a:r>
            <a:r>
              <a:rPr lang="en-US" sz="2800" smtClean="0">
                <a:latin typeface="Baskerville Old Face" pitchFamily="18" charset="0"/>
              </a:rPr>
              <a:t>the past </a:t>
            </a:r>
            <a:br>
              <a:rPr lang="en-US" sz="2800" smtClean="0">
                <a:latin typeface="Baskerville Old Face" pitchFamily="18" charset="0"/>
              </a:rPr>
            </a:br>
            <a:r>
              <a:rPr lang="en-US" sz="2800" smtClean="0">
                <a:latin typeface="Baskerville Old Face" pitchFamily="18" charset="0"/>
              </a:rPr>
              <a:t/>
            </a:r>
            <a:br>
              <a:rPr lang="en-US" sz="2800" smtClean="0">
                <a:latin typeface="Baskerville Old Face" pitchFamily="18" charset="0"/>
              </a:rPr>
            </a:br>
            <a:r>
              <a:rPr lang="en-US" sz="2800" b="1" smtClean="0">
                <a:latin typeface="Baskerville Old Face" pitchFamily="18" charset="0"/>
              </a:rPr>
              <a:t>Descriptive research</a:t>
            </a:r>
            <a:r>
              <a:rPr lang="en-US" sz="2800" smtClean="0">
                <a:latin typeface="Baskerville Old Face" pitchFamily="18" charset="0"/>
              </a:rPr>
              <a:t>- describes records, analyses and interprets conditions that permanently exist.</a:t>
            </a:r>
            <a:br>
              <a:rPr lang="en-US" sz="2800" smtClean="0">
                <a:latin typeface="Baskerville Old Face" pitchFamily="18" charset="0"/>
              </a:rPr>
            </a:br>
            <a:r>
              <a:rPr lang="en-US" sz="2800" smtClean="0">
                <a:latin typeface="Baskerville Old Face" pitchFamily="18" charset="0"/>
              </a:rPr>
              <a:t/>
            </a:r>
            <a:br>
              <a:rPr lang="en-US" sz="2800" smtClean="0">
                <a:latin typeface="Baskerville Old Face" pitchFamily="18" charset="0"/>
              </a:rPr>
            </a:br>
            <a:r>
              <a:rPr lang="en-US" sz="2800" b="1" smtClean="0">
                <a:latin typeface="Baskerville Old Face" pitchFamily="18" charset="0"/>
              </a:rPr>
              <a:t>Experimental research</a:t>
            </a:r>
            <a:r>
              <a:rPr lang="en-US" sz="2800" smtClean="0">
                <a:latin typeface="Baskerville Old Face" pitchFamily="18" charset="0"/>
              </a:rPr>
              <a:t>-focus on variable--- and describes what happens when the variables are carefully controlled or manipulated.</a:t>
            </a:r>
            <a:endParaRPr lang="en-US" smtClean="0">
              <a:latin typeface="Baskerville Old Face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3352800" y="2133600"/>
            <a:ext cx="2133600" cy="19050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Conclusion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5486400" y="3048000"/>
            <a:ext cx="1066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4" idx="4"/>
          </p:cNvCxnSpPr>
          <p:nvPr/>
        </p:nvCxnSpPr>
        <p:spPr>
          <a:xfrm rot="5400000">
            <a:off x="3962401" y="4495800"/>
            <a:ext cx="9144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6629400" y="2590800"/>
            <a:ext cx="22098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States the limitation of research/ Methodology.</a:t>
            </a:r>
          </a:p>
        </p:txBody>
      </p:sp>
      <p:sp>
        <p:nvSpPr>
          <p:cNvPr id="12294" name="TextBox 7"/>
          <p:cNvSpPr txBox="1">
            <a:spLocks noChangeArrowheads="1"/>
          </p:cNvSpPr>
          <p:nvPr/>
        </p:nvSpPr>
        <p:spPr bwMode="auto">
          <a:xfrm>
            <a:off x="3048000" y="4953000"/>
            <a:ext cx="2819400" cy="1477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Suggest at least three (3) recommendations  that should be  practical solutions which can be easily implemented</a:t>
            </a:r>
          </a:p>
        </p:txBody>
      </p:sp>
      <p:cxnSp>
        <p:nvCxnSpPr>
          <p:cNvPr id="10" name="Straight Connector 9"/>
          <p:cNvCxnSpPr>
            <a:endCxn id="12296" idx="3"/>
          </p:cNvCxnSpPr>
          <p:nvPr/>
        </p:nvCxnSpPr>
        <p:spPr>
          <a:xfrm rot="10800000">
            <a:off x="2590800" y="3043238"/>
            <a:ext cx="762000" cy="80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6" name="TextBox 10"/>
          <p:cNvSpPr txBox="1">
            <a:spLocks noChangeArrowheads="1"/>
          </p:cNvSpPr>
          <p:nvPr/>
        </p:nvSpPr>
        <p:spPr bwMode="auto">
          <a:xfrm>
            <a:off x="152400" y="2581275"/>
            <a:ext cx="2438400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Summarize your results and restate their educational value</a:t>
            </a:r>
          </a:p>
        </p:txBody>
      </p:sp>
      <p:sp>
        <p:nvSpPr>
          <p:cNvPr id="12" name="Explosion 1 11"/>
          <p:cNvSpPr/>
          <p:nvPr/>
        </p:nvSpPr>
        <p:spPr>
          <a:xfrm>
            <a:off x="0" y="304800"/>
            <a:ext cx="1828800" cy="1219200"/>
          </a:xfrm>
          <a:prstGeom prst="irregularSeal1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>
                <a:solidFill>
                  <a:srgbClr val="FF0000"/>
                </a:solidFill>
              </a:rPr>
              <a:t>Stage 8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2895600" y="2362200"/>
            <a:ext cx="2057400" cy="1752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Limitations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 flipH="1" flipV="1">
            <a:off x="4381500" y="1866900"/>
            <a:ext cx="685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2514600" y="1981200"/>
            <a:ext cx="7620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1600200" y="3505200"/>
            <a:ext cx="1371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3325" idx="0"/>
          </p:cNvCxnSpPr>
          <p:nvPr/>
        </p:nvCxnSpPr>
        <p:spPr>
          <a:xfrm rot="5400000">
            <a:off x="2762250" y="4286250"/>
            <a:ext cx="1066800" cy="723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c 16"/>
          <p:cNvSpPr/>
          <p:nvPr/>
        </p:nvSpPr>
        <p:spPr>
          <a:xfrm>
            <a:off x="152400" y="0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4495800" y="3962400"/>
            <a:ext cx="9906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6"/>
            <a:endCxn id="13323" idx="1"/>
          </p:cNvCxnSpPr>
          <p:nvPr/>
        </p:nvCxnSpPr>
        <p:spPr>
          <a:xfrm flipV="1">
            <a:off x="4953000" y="3090863"/>
            <a:ext cx="1219200" cy="147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2" name="TextBox 32"/>
          <p:cNvSpPr txBox="1">
            <a:spLocks noChangeArrowheads="1"/>
          </p:cNvSpPr>
          <p:nvPr/>
        </p:nvSpPr>
        <p:spPr bwMode="auto">
          <a:xfrm>
            <a:off x="4191000" y="1382713"/>
            <a:ext cx="1752600" cy="3698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Convenience</a:t>
            </a:r>
          </a:p>
        </p:txBody>
      </p:sp>
      <p:sp>
        <p:nvSpPr>
          <p:cNvPr id="13323" name="TextBox 33"/>
          <p:cNvSpPr txBox="1">
            <a:spLocks noChangeArrowheads="1"/>
          </p:cNvSpPr>
          <p:nvPr/>
        </p:nvSpPr>
        <p:spPr bwMode="auto">
          <a:xfrm>
            <a:off x="6172200" y="2906713"/>
            <a:ext cx="1752600" cy="3698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Resources</a:t>
            </a:r>
          </a:p>
        </p:txBody>
      </p:sp>
      <p:sp>
        <p:nvSpPr>
          <p:cNvPr id="13324" name="TextBox 35"/>
          <p:cNvSpPr txBox="1">
            <a:spLocks noChangeArrowheads="1"/>
          </p:cNvSpPr>
          <p:nvPr/>
        </p:nvSpPr>
        <p:spPr bwMode="auto">
          <a:xfrm>
            <a:off x="5181600" y="4811713"/>
            <a:ext cx="1143000" cy="3698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Costs</a:t>
            </a:r>
          </a:p>
        </p:txBody>
      </p:sp>
      <p:sp>
        <p:nvSpPr>
          <p:cNvPr id="13325" name="TextBox 37"/>
          <p:cNvSpPr txBox="1">
            <a:spLocks noChangeArrowheads="1"/>
          </p:cNvSpPr>
          <p:nvPr/>
        </p:nvSpPr>
        <p:spPr bwMode="auto">
          <a:xfrm>
            <a:off x="2286000" y="5181600"/>
            <a:ext cx="1295400" cy="3698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Expertise</a:t>
            </a:r>
          </a:p>
        </p:txBody>
      </p:sp>
      <p:sp>
        <p:nvSpPr>
          <p:cNvPr id="13326" name="TextBox 46"/>
          <p:cNvSpPr txBox="1">
            <a:spLocks noChangeArrowheads="1"/>
          </p:cNvSpPr>
          <p:nvPr/>
        </p:nvSpPr>
        <p:spPr bwMode="auto">
          <a:xfrm>
            <a:off x="914400" y="3352800"/>
            <a:ext cx="990600" cy="3698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13327" name="TextBox 51"/>
          <p:cNvSpPr txBox="1">
            <a:spLocks noChangeArrowheads="1"/>
          </p:cNvSpPr>
          <p:nvPr/>
        </p:nvSpPr>
        <p:spPr bwMode="auto">
          <a:xfrm>
            <a:off x="1600200" y="1611313"/>
            <a:ext cx="1295400" cy="3698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</a:rPr>
              <a:t>Access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usually takes the form of statistical or numerical information.</a:t>
            </a:r>
          </a:p>
          <a:p>
            <a:pPr eaLnBrk="1" hangingPunct="1">
              <a:buFont typeface="Wingdings 3" pitchFamily="18" charset="2"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It can also be expressed in the form of a rate.</a:t>
            </a:r>
          </a:p>
          <a:p>
            <a:pPr eaLnBrk="1" hangingPunct="1">
              <a:buFont typeface="Wingdings 3" pitchFamily="18" charset="2"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It is believed that the analysis of statistical data can indicate both cause and correlation.</a:t>
            </a:r>
          </a:p>
          <a:p>
            <a:pPr eaLnBrk="1" hangingPunct="1">
              <a:buFont typeface="Wingdings 3" pitchFamily="18" charset="2"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it is used in the Mainstream or conventional ideas of research which are based on the scientific method     </a:t>
            </a:r>
          </a:p>
          <a:p>
            <a:pPr eaLnBrk="1" hangingPunct="1"/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Quantitative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Study easily replicable</a:t>
            </a:r>
          </a:p>
          <a:p>
            <a:pPr eaLnBrk="1" hangingPunct="1"/>
            <a:r>
              <a:rPr lang="en-US" smtClean="0"/>
              <a:t>Method saves time</a:t>
            </a:r>
          </a:p>
          <a:p>
            <a:pPr eaLnBrk="1" hangingPunct="1"/>
            <a:r>
              <a:rPr lang="en-US" smtClean="0"/>
              <a:t>It is cost effective</a:t>
            </a:r>
          </a:p>
          <a:p>
            <a:pPr eaLnBrk="1" hangingPunct="1"/>
            <a:r>
              <a:rPr lang="en-US" smtClean="0"/>
              <a:t>It collects standard data</a:t>
            </a:r>
          </a:p>
          <a:p>
            <a:pPr eaLnBrk="1" hangingPunct="1"/>
            <a:r>
              <a:rPr lang="en-US" smtClean="0"/>
              <a:t>Validity is enhanced by the use of large samples</a:t>
            </a:r>
          </a:p>
          <a:p>
            <a:pPr eaLnBrk="1" hangingPunct="1"/>
            <a:r>
              <a:rPr lang="en-US" smtClean="0"/>
              <a:t>Data is more objective</a:t>
            </a:r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Advantages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 indication about the respondents personal state </a:t>
            </a:r>
          </a:p>
          <a:p>
            <a:pPr eaLnBrk="1" hangingPunct="1">
              <a:buFont typeface="Wingdings 3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Unrepresentative samples can lead to inaccurate and invalid data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smtClean="0"/>
              <a:t>		</a:t>
            </a:r>
          </a:p>
          <a:p>
            <a:pPr eaLnBrk="1" hangingPunct="1"/>
            <a:r>
              <a:rPr lang="en-US" smtClean="0"/>
              <a:t>Generalization may not apply to all people in all circumstances</a:t>
            </a:r>
          </a:p>
          <a:p>
            <a:pPr eaLnBrk="1" hangingPunct="1"/>
            <a:endParaRPr lang="en-US" smtClean="0"/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Disadvantages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There are 4 types of quantitative research methods:</a:t>
            </a:r>
          </a:p>
          <a:p>
            <a:pPr>
              <a:buFont typeface="Wingdings 3" pitchFamily="18" charset="2"/>
              <a:buNone/>
              <a:defRPr/>
            </a:pPr>
            <a:endParaRPr lang="en-US" dirty="0" smtClean="0"/>
          </a:p>
          <a:p>
            <a:pPr marL="623887" indent="-514350">
              <a:buFont typeface="+mj-lt"/>
              <a:buAutoNum type="arabicPeriod"/>
              <a:defRPr/>
            </a:pPr>
            <a:r>
              <a:rPr lang="en-US" dirty="0" smtClean="0"/>
              <a:t>Surveys</a:t>
            </a:r>
          </a:p>
          <a:p>
            <a:pPr marL="623887" indent="-514350">
              <a:buFont typeface="+mj-lt"/>
              <a:buAutoNum type="arabicPeriod"/>
              <a:defRPr/>
            </a:pPr>
            <a:r>
              <a:rPr lang="en-US" dirty="0" smtClean="0"/>
              <a:t>Questionnaire</a:t>
            </a:r>
          </a:p>
          <a:p>
            <a:pPr marL="623887" indent="-514350">
              <a:buFont typeface="+mj-lt"/>
              <a:buAutoNum type="arabicPeriod"/>
              <a:defRPr/>
            </a:pPr>
            <a:r>
              <a:rPr lang="en-US" dirty="0" smtClean="0"/>
              <a:t>Structured interviews</a:t>
            </a:r>
          </a:p>
          <a:p>
            <a:pPr marL="623887" indent="-514350">
              <a:buFont typeface="+mj-lt"/>
              <a:buAutoNum type="arabicPeriod"/>
              <a:defRPr/>
            </a:pPr>
            <a:r>
              <a:rPr lang="en-US" dirty="0" smtClean="0"/>
              <a:t>Official statistics</a:t>
            </a:r>
          </a:p>
          <a:p>
            <a:pPr marL="623887" indent="-514350">
              <a:buFont typeface="+mj-lt"/>
              <a:buAutoNum type="arabicParenR"/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buFont typeface="Wingdings 3" pitchFamily="18" charset="2"/>
              <a:buNone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usually large-scale research projects that collect standardized data from a large cross-section of the population.</a:t>
            </a:r>
          </a:p>
          <a:p>
            <a:r>
              <a:rPr lang="en-US" smtClean="0"/>
              <a:t>E.g.   Government   census. </a:t>
            </a:r>
          </a:p>
          <a:p>
            <a:endParaRPr lang="en-US" smtClean="0"/>
          </a:p>
          <a:p>
            <a:r>
              <a:rPr lang="en-US" smtClean="0"/>
              <a:t>There are three (3) types of surveys:</a:t>
            </a:r>
          </a:p>
          <a:p>
            <a:pPr>
              <a:buFont typeface="Wingdings 3" pitchFamily="18" charset="2"/>
              <a:buNone/>
            </a:pPr>
            <a:endParaRPr lang="en-US" smtClean="0"/>
          </a:p>
          <a:p>
            <a:r>
              <a:rPr lang="en-US" b="1" smtClean="0"/>
              <a:t>Descriptive </a:t>
            </a:r>
            <a:r>
              <a:rPr lang="en-US" smtClean="0"/>
              <a:t>- questions are close-ended and allow the   researcher to make correlations about social phenomena.</a:t>
            </a:r>
          </a:p>
          <a:p>
            <a:endParaRPr lang="en-US" smtClean="0"/>
          </a:p>
          <a:p>
            <a:r>
              <a:rPr lang="en-US" smtClean="0"/>
              <a:t> </a:t>
            </a:r>
          </a:p>
          <a:p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Social Surveys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3228</TotalTime>
  <Words>1509</Words>
  <Application>Microsoft Office PowerPoint</Application>
  <PresentationFormat>On-screen Show (4:3)</PresentationFormat>
  <Paragraphs>306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Concourse</vt:lpstr>
      <vt:lpstr>Caribbean Studies</vt:lpstr>
      <vt:lpstr>PowerPoint Presentation</vt:lpstr>
      <vt:lpstr>PowerPoint Presentation</vt:lpstr>
      <vt:lpstr>PowerPoint Presentation</vt:lpstr>
      <vt:lpstr>Quantitative</vt:lpstr>
      <vt:lpstr>Advantages</vt:lpstr>
      <vt:lpstr>Disadvantages</vt:lpstr>
      <vt:lpstr>PowerPoint Presentation</vt:lpstr>
      <vt:lpstr>Social Surveys</vt:lpstr>
      <vt:lpstr>PowerPoint Presentation</vt:lpstr>
      <vt:lpstr>Advantages of Surveys</vt:lpstr>
      <vt:lpstr>Disadvantages of Surveys</vt:lpstr>
      <vt:lpstr>Questionnaire</vt:lpstr>
      <vt:lpstr>Advantages of the Questionnaire</vt:lpstr>
      <vt:lpstr>Disadvantages of the Questionnaire</vt:lpstr>
      <vt:lpstr>Official Statistics</vt:lpstr>
      <vt:lpstr>Advantages </vt:lpstr>
      <vt:lpstr>Disadvantages</vt:lpstr>
      <vt:lpstr>Qualitative </vt:lpstr>
      <vt:lpstr>Unstructured Interviews</vt:lpstr>
      <vt:lpstr>Advantages</vt:lpstr>
      <vt:lpstr>Advantages continued</vt:lpstr>
      <vt:lpstr>Disadvantages </vt:lpstr>
      <vt:lpstr>Participant Observation</vt:lpstr>
      <vt:lpstr>Advantages</vt:lpstr>
      <vt:lpstr>Disadvantages</vt:lpstr>
      <vt:lpstr>Documents </vt:lpstr>
      <vt:lpstr>Advantages </vt:lpstr>
      <vt:lpstr>Disadvantages </vt:lpstr>
      <vt:lpstr>PowerPoint Presentation</vt:lpstr>
      <vt:lpstr>The Problem Statement</vt:lpstr>
      <vt:lpstr>Hypothesis Statement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----------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Caribbean Studies</dc:title>
  <dc:creator>User</dc:creator>
  <cp:lastModifiedBy>S.D.R.</cp:lastModifiedBy>
  <cp:revision>39</cp:revision>
  <dcterms:created xsi:type="dcterms:W3CDTF">2010-09-08T17:30:35Z</dcterms:created>
  <dcterms:modified xsi:type="dcterms:W3CDTF">2013-01-14T11:44:19Z</dcterms:modified>
</cp:coreProperties>
</file>